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3" r:id="rId2"/>
    <p:sldMasterId id="2147483685" r:id="rId3"/>
  </p:sldMasterIdLst>
  <p:notesMasterIdLst>
    <p:notesMasterId r:id="rId49"/>
  </p:notesMasterIdLst>
  <p:sldIdLst>
    <p:sldId id="339" r:id="rId4"/>
    <p:sldId id="771" r:id="rId5"/>
    <p:sldId id="258" r:id="rId6"/>
    <p:sldId id="259" r:id="rId7"/>
    <p:sldId id="266" r:id="rId8"/>
    <p:sldId id="268" r:id="rId9"/>
    <p:sldId id="272" r:id="rId10"/>
    <p:sldId id="821" r:id="rId11"/>
    <p:sldId id="279" r:id="rId12"/>
    <p:sldId id="281" r:id="rId13"/>
    <p:sldId id="822" r:id="rId14"/>
    <p:sldId id="285" r:id="rId15"/>
    <p:sldId id="286" r:id="rId16"/>
    <p:sldId id="287" r:id="rId17"/>
    <p:sldId id="288" r:id="rId18"/>
    <p:sldId id="289" r:id="rId19"/>
    <p:sldId id="290" r:id="rId20"/>
    <p:sldId id="823" r:id="rId21"/>
    <p:sldId id="305" r:id="rId22"/>
    <p:sldId id="786" r:id="rId23"/>
    <p:sldId id="825" r:id="rId24"/>
    <p:sldId id="260" r:id="rId25"/>
    <p:sldId id="265" r:id="rId26"/>
    <p:sldId id="826" r:id="rId27"/>
    <p:sldId id="267" r:id="rId28"/>
    <p:sldId id="271" r:id="rId29"/>
    <p:sldId id="828" r:id="rId30"/>
    <p:sldId id="274" r:id="rId31"/>
    <p:sldId id="275" r:id="rId32"/>
    <p:sldId id="276" r:id="rId33"/>
    <p:sldId id="277" r:id="rId34"/>
    <p:sldId id="278" r:id="rId35"/>
    <p:sldId id="280" r:id="rId36"/>
    <p:sldId id="830" r:id="rId37"/>
    <p:sldId id="282" r:id="rId38"/>
    <p:sldId id="283" r:id="rId39"/>
    <p:sldId id="644" r:id="rId40"/>
    <p:sldId id="643" r:id="rId41"/>
    <p:sldId id="645" r:id="rId42"/>
    <p:sldId id="646" r:id="rId43"/>
    <p:sldId id="647" r:id="rId44"/>
    <p:sldId id="648" r:id="rId45"/>
    <p:sldId id="649" r:id="rId46"/>
    <p:sldId id="775" r:id="rId47"/>
    <p:sldId id="82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80" autoAdjust="0"/>
    <p:restoredTop sz="82960" autoAdjust="0"/>
  </p:normalViewPr>
  <p:slideViewPr>
    <p:cSldViewPr snapToGrid="0">
      <p:cViewPr varScale="1">
        <p:scale>
          <a:sx n="63" d="100"/>
          <a:sy n="63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48847-F91B-4B1D-AD73-BB1B8880DDE5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B0D67-D7BD-4ABE-8D65-14A981A51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60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B0D67-D7BD-4ABE-8D65-14A981A51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8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B0D67-D7BD-4ABE-8D65-14A981A51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0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B0D67-D7BD-4ABE-8D65-14A981A51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58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B0D67-D7BD-4ABE-8D65-14A981A51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90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B0D67-D7BD-4ABE-8D65-14A981A51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8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B0D67-D7BD-4ABE-8D65-14A981A516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7F33F08-D016-6ED5-B138-B93CDD4D7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1" y="0"/>
            <a:ext cx="11722100" cy="5334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95271A30-4721-8D61-C73E-A7C7F17BC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67" y="104775"/>
            <a:ext cx="11700933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144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000">
                <a:solidFill>
                  <a:schemeClr val="bg1"/>
                </a:solidFill>
                <a:latin typeface="SIEMENS-Firmenmarke" pitchFamily="2" charset="0"/>
              </a:rPr>
              <a:t>SWENG 537: Software Systems Design</a:t>
            </a:r>
            <a:endParaRPr lang="en-US" sz="2800">
              <a:solidFill>
                <a:schemeClr val="bg1"/>
              </a:solidFill>
              <a:latin typeface="SIEMENS-Firmenmarke" pitchFamily="2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AA06E916-F9EF-BB91-1539-3B53D8955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6523039"/>
            <a:ext cx="37592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de-DE" sz="1000">
                <a:solidFill>
                  <a:srgbClr val="336699"/>
                </a:solidFill>
              </a:rPr>
              <a:t>© Engineering Division, Penn State Great Valley</a:t>
            </a:r>
          </a:p>
          <a:p>
            <a:pPr algn="r">
              <a:lnSpc>
                <a:spcPct val="90000"/>
              </a:lnSpc>
              <a:defRPr/>
            </a:pPr>
            <a:r>
              <a:rPr lang="de-DE" sz="1000">
                <a:solidFill>
                  <a:srgbClr val="336699"/>
                </a:solidFill>
              </a:rPr>
              <a:t>Last Updated: </a:t>
            </a:r>
            <a:fld id="{76AEC2A7-4FC1-486E-9F5F-8DDAB7DDBC36}" type="datetime4">
              <a:rPr lang="en-US" sz="1000">
                <a:solidFill>
                  <a:srgbClr val="336699"/>
                </a:solidFill>
              </a:rPr>
              <a:pPr algn="r">
                <a:lnSpc>
                  <a:spcPct val="90000"/>
                </a:lnSpc>
                <a:defRPr/>
              </a:pPr>
              <a:t>February 26, 2025</a:t>
            </a:fld>
            <a:endParaRPr lang="de-DE" sz="1600">
              <a:latin typeface="Arial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798A1968-A2F0-D475-33DA-03D232BC281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931054" y="3578697"/>
            <a:ext cx="6321425" cy="230832"/>
          </a:xfrm>
          <a:prstGeom prst="rect">
            <a:avLst/>
          </a:prstGeom>
          <a:gradFill rotWithShape="0">
            <a:gsLst>
              <a:gs pos="0">
                <a:srgbClr val="999999"/>
              </a:gs>
              <a:gs pos="100000">
                <a:srgbClr val="9999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 algn="l">
              <a:defRPr/>
            </a:pPr>
            <a:r>
              <a:rPr lang="de-DE" sz="1200" b="1">
                <a:solidFill>
                  <a:schemeClr val="bg1"/>
                </a:solidFill>
                <a:latin typeface="Arial" charset="0"/>
              </a:rPr>
              <a:t>        </a:t>
            </a: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235200" y="1219200"/>
            <a:ext cx="9144000" cy="1447800"/>
          </a:xfrm>
        </p:spPr>
        <p:txBody>
          <a:bodyPr rIns="0" anchor="b"/>
          <a:lstStyle>
            <a:lvl1pPr>
              <a:defRPr sz="3400">
                <a:solidFill>
                  <a:srgbClr val="990000"/>
                </a:solidFill>
              </a:defRPr>
            </a:lvl1pPr>
          </a:lstStyle>
          <a:p>
            <a:r>
              <a:rPr lang="de-DE"/>
              <a:t>headline arial narrow bold</a:t>
            </a:r>
            <a:br>
              <a:rPr lang="de-DE"/>
            </a:br>
            <a:r>
              <a:rPr lang="de-DE"/>
              <a:t>44 pt, 0 pt leading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24617" y="3614738"/>
            <a:ext cx="9144000" cy="1752600"/>
          </a:xfrm>
        </p:spPr>
        <p:txBody>
          <a:bodyPr rIns="0"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de-DE"/>
              <a:t>arial narrow 24 pt. bold</a:t>
            </a:r>
          </a:p>
        </p:txBody>
      </p:sp>
    </p:spTree>
    <p:extLst>
      <p:ext uri="{BB962C8B-B14F-4D97-AF65-F5344CB8AC3E}">
        <p14:creationId xmlns:p14="http://schemas.microsoft.com/office/powerpoint/2010/main" val="810008466"/>
      </p:ext>
    </p:extLst>
  </p:cSld>
  <p:clrMapOvr>
    <a:masterClrMapping/>
  </p:clrMapOvr>
  <p:transition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1BDCA160-64B8-B2DF-0A57-8B117EE1005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BFFDC5-0B19-42D5-A7FB-FFDBB9E974C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4030374"/>
      </p:ext>
    </p:extLst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69917" y="609600"/>
            <a:ext cx="2614083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1317" y="609600"/>
            <a:ext cx="76454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6C9261F-98D6-FBD5-D721-5C0B664941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6F535-B57D-425A-BFA5-AA4AC0F0DE9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17519442"/>
      </p:ext>
    </p:extLst>
  </p:cSld>
  <p:clrMapOvr>
    <a:masterClrMapping/>
  </p:clrMapOvr>
  <p:transition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80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F089-A624-4AB7-8B7F-2212E43B5F77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94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63538" indent="-363538">
              <a:tabLst/>
              <a:defRPr sz="3600"/>
            </a:lvl1pPr>
            <a:lvl2pPr marL="628650" indent="-354013">
              <a:tabLst/>
              <a:defRPr sz="3200"/>
            </a:lvl2pPr>
            <a:lvl3pPr marL="893763" indent="-346075">
              <a:tabLst/>
              <a:defRPr sz="2800"/>
            </a:lvl3pPr>
            <a:lvl4pPr marL="1158875" indent="-336550">
              <a:tabLst/>
              <a:defRPr sz="2800"/>
            </a:lvl4pPr>
            <a:lvl5pPr marL="1423988" indent="-327025">
              <a:tabLst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C5EE-8023-48A0-B577-A5117191FDD2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79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A247A89-8FD0-4D3F-AE44-186FA5A357B4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57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F02-BBAE-414F-9EC4-5B5F51B31BD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71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F49CE-F4FE-45C3-BBAB-CFE946522D3B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62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21F2F-1A99-4762-A6E9-3172ACF4978C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83162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A1192-0569-4FE3-B36A-F319D4D12EA7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90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433F-3AC1-46DB-A8F6-3397C409090D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4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DFE61C6-DBA0-BD74-142E-68756D37EF3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03EE66-85A7-42E5-BCB9-2884DF035A8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45244014"/>
      </p:ext>
    </p:extLst>
  </p:cSld>
  <p:clrMapOvr>
    <a:masterClrMapping/>
  </p:clrMapOvr>
  <p:transition>
    <p:strips dir="r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F6D33-D9B1-481D-971E-4AEB549657B4}" type="datetime1">
              <a:rPr lang="en-US" smtClean="0"/>
              <a:t>2/26/2025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71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853F-751A-4ADE-AEBA-5696F2A13B50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19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9F3-C829-4592-BA39-957487C9EDF2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03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C918-20C2-4BAB-2D2C-B38AE8C15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BEC92-6DCA-9FD0-EEEC-EC003BAAE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E859-F241-0ACD-8897-7F12712D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E2907-09B0-78FC-8E76-F74A8E0C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7F20-8B1F-2B59-A47F-D2A290CC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00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508D-A5CB-45B7-DFB8-E0234B5D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23E2-C76D-1127-FF35-AF6FD274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47F7C-981C-F881-53A9-E96CA035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235E-DC6E-FFCF-3638-E9FD3D93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FBAD0-D5F2-409D-7051-0BF8E5C7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21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BA50-CCB1-0778-8762-8CBCE629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D12CA-35D1-D5FB-4A46-B048631B4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A9003-34ED-8574-A5D0-D68DF02C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C3AAF-63D0-E92C-34FB-915DFC31D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42D99-D592-A100-609F-1B76544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44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59A0-0E7A-0289-E156-75F93A9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B8049-D55B-127E-E17C-FED9FB5C2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B8108-D3D6-C73B-323C-0AA408D15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92B38-E8CF-F470-2F9A-6C54367E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FA0BC-9D1A-47D4-1A57-1F842146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A9EB2-322A-250C-066B-6BFBB89F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50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1091-B280-D020-B87F-56A5C799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A241C-2CEA-2888-11BA-513E3DAE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3E2FF-9950-99FF-33E5-E58F4F63B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4D120-887B-C7E7-84E5-E8638EFFE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0BC97-3A89-E6D7-1140-51C25937D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872CC-523B-EDFF-B07C-A988FF25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C73F5-4907-67F9-6775-0034061F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23B05-41DD-9B73-E688-AD4D5574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49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DD47-9F9D-1C4B-2165-9A53BB6C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D5964-9C5D-EA8F-DA52-78E3261CB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55C0A-7735-2D52-EEA5-234D7911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C1569-42A8-98D0-16F3-B183232A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13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B3E13-7EA6-3D73-648A-2D0D2274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31C45-823D-48D6-E882-B9E105D2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9D351-3EEA-D614-A892-FFF26DE2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4CE2F57C-A21D-B485-AF29-40E5F8945C1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BD54E7-5F7C-4CC0-81D1-A19AC002651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1857135"/>
      </p:ext>
    </p:extLst>
  </p:cSld>
  <p:clrMapOvr>
    <a:masterClrMapping/>
  </p:clrMapOvr>
  <p:transition>
    <p:strips dir="r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A8B-50D0-83FB-2159-2B579DF2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C32D-920C-1C24-48E6-CC310997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99DDF-0A0B-9DA1-5CD4-A91ADE067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DF80B-BCA3-4FB3-6DCB-9B98EF77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FE636-FDF9-6C74-F1B2-FE52D6F4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D3ED8-4EFE-38B7-5C03-FB19B9DC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14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04E8-D094-B7C7-0658-D030AD44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528A8-9417-066D-515E-B2BFDB456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661CA-CB31-CE95-59EB-199EB01FE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3D29A-7780-32C6-BCE9-DA203FC7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9631F-67E1-EBBB-7362-1A69C42F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B73C7-BEDB-BE2F-217E-6FEBC381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22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D78B-9936-1F51-5CB7-1F108EEE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BAD41-306C-C39A-7D73-62ABBFF0F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D22CF-C457-89F9-52AF-973D3183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B72F-0EE0-461F-7306-9D3B900E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33E54-F7D9-99BD-6AF1-600F160E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63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AF3BD-73E4-3394-B2D5-E3A7F4831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0C9F7-A547-28A7-7323-ACA409582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7E184-987F-4FE3-BE43-C6C2EE5A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E8E29-E126-0F76-B95D-8D0B5853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2B896-055F-C156-CF27-EED60EB9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5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1317" y="1828800"/>
            <a:ext cx="512868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8800"/>
            <a:ext cx="5130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57448D6C-E875-AD2A-4D9C-79719B8B30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EE65DB-B2AB-495D-9299-B5DFCFA28388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41692148"/>
      </p:ext>
    </p:extLst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486ED3EF-C3EA-8B5D-4B16-559D86A4E0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F98CF5-9AE7-4786-B13E-797328401BF6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396810015"/>
      </p:ext>
    </p:extLst>
  </p:cSld>
  <p:clrMapOvr>
    <a:masterClrMapping/>
  </p:clrMapOvr>
  <p:transition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E36A3930-6349-12FB-5192-86424ADD89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27568B-A8F3-4468-9EF1-2B509F02314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83681138"/>
      </p:ext>
    </p:extLst>
  </p:cSld>
  <p:clrMapOvr>
    <a:masterClrMapping/>
  </p:clrMapOvr>
  <p:transition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441927B-3258-E4C3-CE6C-550F37628F2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037515-ABFA-425C-A5BB-467EEDC3C6C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14041240"/>
      </p:ext>
    </p:extLst>
  </p:cSld>
  <p:clrMapOvr>
    <a:masterClrMapping/>
  </p:clrMapOvr>
  <p:transition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CAC1458-2254-43E1-BBC2-13C3021A841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8E807-297E-4F87-ACBA-A9BDCFAB9B7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42409524"/>
      </p:ext>
    </p:extLst>
  </p:cSld>
  <p:clrMapOvr>
    <a:masterClrMapping/>
  </p:clrMapOvr>
  <p:transition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80C4D00-106C-6C34-336C-9AD363A151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53752E-C382-4970-A515-C6C47B2256A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93135771"/>
      </p:ext>
    </p:extLst>
  </p:cSld>
  <p:clrMapOvr>
    <a:masterClrMapping/>
  </p:clrMapOvr>
  <p:transition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18F1ECE1-9929-DE64-5632-72540D1E0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1" y="0"/>
            <a:ext cx="11722100" cy="5334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2000">
              <a:defRPr/>
            </a:pP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8787" name="Text Box 3">
            <a:extLst>
              <a:ext uri="{FF2B5EF4-FFF2-40B4-BE49-F238E27FC236}">
                <a16:creationId xmlns:a16="http://schemas.microsoft.com/office/drawing/2014/main" id="{76FAA039-BCD5-DF52-3464-54E83919E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18" y="95250"/>
            <a:ext cx="10674349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600">
                <a:solidFill>
                  <a:schemeClr val="bg1"/>
                </a:solidFill>
                <a:latin typeface="SIEMENS-Firmenmarke" pitchFamily="2" charset="0"/>
              </a:rPr>
              <a:t>SWENG 537: Software Systems Design</a:t>
            </a:r>
            <a:endParaRPr lang="en-US" sz="2400">
              <a:solidFill>
                <a:schemeClr val="bg1"/>
              </a:solidFill>
              <a:latin typeface="SIEMENS-Firmenmarke" pitchFamily="2" charset="0"/>
            </a:endParaRP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EE92D2C-33B8-70ED-16BA-3A755D5F5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21317" y="609600"/>
            <a:ext cx="1046268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mater Title style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136EAA36-8F01-3A0D-8422-3765DC01E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7" y="1828800"/>
            <a:ext cx="104626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text styles</a:t>
            </a:r>
          </a:p>
          <a:p>
            <a:pPr lvl="1"/>
            <a:r>
              <a:rPr lang="de-DE" altLang="en-US"/>
              <a:t>Second level</a:t>
            </a:r>
          </a:p>
          <a:p>
            <a:pPr lvl="2"/>
            <a:r>
              <a:rPr lang="de-DE" altLang="en-US"/>
              <a:t>Third level</a:t>
            </a:r>
          </a:p>
          <a:p>
            <a:pPr lvl="3"/>
            <a:r>
              <a:rPr lang="de-DE" altLang="en-US"/>
              <a:t>Fourth level</a:t>
            </a:r>
          </a:p>
          <a:p>
            <a:pPr lvl="4"/>
            <a:r>
              <a:rPr lang="de-DE" altLang="en-US"/>
              <a:t>Fifth level</a:t>
            </a:r>
          </a:p>
        </p:txBody>
      </p:sp>
      <p:sp>
        <p:nvSpPr>
          <p:cNvPr id="118803" name="Rectangle 19">
            <a:extLst>
              <a:ext uri="{FF2B5EF4-FFF2-40B4-BE49-F238E27FC236}">
                <a16:creationId xmlns:a16="http://schemas.microsoft.com/office/drawing/2014/main" id="{CCC05AEF-4FC5-7CA8-848A-24CEB999B8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13851" y="6400800"/>
            <a:ext cx="247014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0000"/>
              </a:lnSpc>
              <a:defRPr sz="1000"/>
            </a:lvl1pPr>
          </a:lstStyle>
          <a:p>
            <a:fld id="{E0656729-D543-4138-8524-6AD43830E923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118804" name="Text Box 20">
            <a:extLst>
              <a:ext uri="{FF2B5EF4-FFF2-40B4-BE49-F238E27FC236}">
                <a16:creationId xmlns:a16="http://schemas.microsoft.com/office/drawing/2014/main" id="{DFA5C3A8-C016-4867-F5D6-A2ACFA93DC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2930790" y="3582666"/>
            <a:ext cx="6329363" cy="230832"/>
          </a:xfrm>
          <a:prstGeom prst="rect">
            <a:avLst/>
          </a:prstGeom>
          <a:gradFill rotWithShape="0">
            <a:gsLst>
              <a:gs pos="0">
                <a:srgbClr val="999999"/>
              </a:gs>
              <a:gs pos="100000">
                <a:srgbClr val="9999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 algn="l">
              <a:defRPr/>
            </a:pPr>
            <a:r>
              <a:rPr lang="de-DE" sz="1200" b="1">
                <a:solidFill>
                  <a:schemeClr val="bg1"/>
                </a:solidFill>
                <a:latin typeface="Arial" charset="0"/>
              </a:rPr>
              <a:t>        </a:t>
            </a:r>
            <a:r>
              <a:rPr lang="en-US" sz="1200" b="1">
                <a:solidFill>
                  <a:schemeClr val="bg1"/>
                </a:solidFill>
                <a:latin typeface="Arial" charset="0"/>
                <a:cs typeface="Arial" charset="0"/>
              </a:rPr>
              <a:t>© ENGINEERING DIVISION, </a:t>
            </a:r>
            <a:r>
              <a:rPr lang="de-DE" sz="1200" b="1">
                <a:solidFill>
                  <a:schemeClr val="bg1"/>
                </a:solidFill>
                <a:latin typeface="Arial" charset="0"/>
              </a:rPr>
              <a:t>PENN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37456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strips dir="r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9pPr>
    </p:titleStyle>
    <p:bodyStyle>
      <a:lvl1pPr marL="190500" indent="-190500" algn="l" rtl="0" eaLnBrk="0" fontAlgn="base" hangingPunct="0">
        <a:spcBef>
          <a:spcPct val="15000"/>
        </a:spcBef>
        <a:spcAft>
          <a:spcPct val="0"/>
        </a:spcAft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600">
          <a:solidFill>
            <a:schemeClr val="tx1"/>
          </a:solidFill>
          <a:latin typeface="+mn-lt"/>
        </a:defRPr>
      </a:lvl2pPr>
      <a:lvl3pPr marL="952500" indent="-190500" algn="l" rtl="0" eaLnBrk="0" fontAlgn="base" hangingPunct="0">
        <a:lnSpc>
          <a:spcPct val="11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400">
          <a:solidFill>
            <a:schemeClr val="tx1"/>
          </a:solidFill>
          <a:latin typeface="+mn-lt"/>
        </a:defRPr>
      </a:lvl3pPr>
      <a:lvl4pPr marL="13335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200">
          <a:solidFill>
            <a:schemeClr val="tx1"/>
          </a:solidFill>
          <a:latin typeface="+mn-lt"/>
        </a:defRPr>
      </a:lvl4pPr>
      <a:lvl5pPr marL="17145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5pPr>
      <a:lvl6pPr marL="21717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6pPr>
      <a:lvl7pPr marL="26289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7pPr>
      <a:lvl8pPr marL="30861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8pPr>
      <a:lvl9pPr marL="35433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8B3F41A-BBB1-4D5B-B4E1-5EA02F485917}" type="datetime1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E55C1-AE0D-3A18-37E0-79544F0B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9D306-3FD0-BDCB-12EC-C7792AE3A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92521-5971-A773-811D-A748C3EC2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FC74-79A4-43E6-BBAD-E788C1A3E90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D4B3E-CEA8-7115-56DC-5E2A05AA9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9FAF-B8B0-C983-6B9A-6153FD4AD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9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jpf9731@nyu.edu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atlassian.com/agile/software-development/code-reviews" TargetMode="Externa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ift.org/documentation/package-manager/" TargetMode="External"/><Relationship Id="rId2" Type="http://schemas.openxmlformats.org/officeDocument/2006/relationships/hyperlink" Target="http://www.swift.org/documentation/server/guides/building.html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blog/software-teams/version-control-centralized-dv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218262"/>
            <a:ext cx="1080904" cy="1080902"/>
            <a:chOff x="9685338" y="4460675"/>
            <a:chExt cx="1080904" cy="108090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619432" y="3803009"/>
            <a:ext cx="10953136" cy="1604733"/>
          </a:xfrm>
        </p:spPr>
        <p:txBody>
          <a:bodyPr anchor="b">
            <a:normAutofit/>
          </a:bodyPr>
          <a:lstStyle/>
          <a:p>
            <a:pPr algn="ctr"/>
            <a:r>
              <a:rPr lang="en-US" sz="6100" dirty="0">
                <a:latin typeface="Calibri" panose="020F0502020204030204" pitchFamily="34" charset="0"/>
                <a:cs typeface="Calibri" panose="020F0502020204030204" pitchFamily="34" charset="0"/>
              </a:rPr>
              <a:t>Software Engineering</a:t>
            </a:r>
            <a:br>
              <a:rPr lang="en-US" sz="6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100" dirty="0">
                <a:latin typeface="Calibri" panose="020F0502020204030204" pitchFamily="34" charset="0"/>
                <a:cs typeface="Calibri" panose="020F0502020204030204" pitchFamily="34" charset="0"/>
              </a:rPr>
              <a:t>CS-UH 2012, SPRING 2025 </a:t>
            </a:r>
            <a:endParaRPr lang="en-US" sz="6100" dirty="0"/>
          </a:p>
        </p:txBody>
      </p:sp>
      <p:pic>
        <p:nvPicPr>
          <p:cNvPr id="7" name="Video 6" descr="A white gears in a circle&#10;&#10;Description automatically generated">
            <a:extLst>
              <a:ext uri="{FF2B5EF4-FFF2-40B4-BE49-F238E27FC236}">
                <a16:creationId xmlns:a16="http://schemas.microsoft.com/office/drawing/2014/main" id="{4694D9F2-7F32-C331-7163-755981700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1" b="285"/>
          <a:stretch/>
        </p:blipFill>
        <p:spPr>
          <a:xfrm>
            <a:off x="3604426" y="643468"/>
            <a:ext cx="4983148" cy="27950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A1EA5-3A5A-E904-971A-3550895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E41E2422-2217-3A40-9997-2D29B2221AFB}"/>
              </a:ext>
            </a:extLst>
          </p:cNvPr>
          <p:cNvSpPr txBox="1">
            <a:spLocks/>
          </p:cNvSpPr>
          <p:nvPr/>
        </p:nvSpPr>
        <p:spPr>
          <a:xfrm>
            <a:off x="1954031" y="5407742"/>
            <a:ext cx="8283940" cy="865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000000"/>
                </a:solidFill>
              </a:rPr>
              <a:t>Lecture 12: Construction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Prof. Mohamad Kassab, </a:t>
            </a:r>
            <a:r>
              <a:rPr lang="en-US" dirty="0">
                <a:solidFill>
                  <a:srgbClr val="000000"/>
                </a:solidFill>
                <a:hlinkClick r:id="rId8"/>
              </a:rPr>
              <a:t>mk9508@nyu.edu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9056" y="2066099"/>
            <a:ext cx="3108626" cy="2231063"/>
          </a:xfrm>
          <a:prstGeom prst="rect">
            <a:avLst/>
          </a:prstGeom>
        </p:spPr>
        <p:txBody>
          <a:bodyPr vert="horz" wrap="square" lIns="0" tIns="126686" rIns="0" bIns="0" rtlCol="0">
            <a:spAutoFit/>
          </a:bodyPr>
          <a:lstStyle/>
          <a:p>
            <a:pPr marL="7701" marR="6161" algn="ctr">
              <a:lnSpc>
                <a:spcPts val="4142"/>
              </a:lnSpc>
              <a:spcBef>
                <a:spcPts val="998"/>
              </a:spcBef>
            </a:pPr>
            <a:r>
              <a:rPr sz="4245" b="1" spc="-85" dirty="0">
                <a:cs typeface="Arial"/>
              </a:rPr>
              <a:t>Git</a:t>
            </a:r>
            <a:r>
              <a:rPr sz="4245" b="1" spc="-206" dirty="0">
                <a:cs typeface="Arial"/>
              </a:rPr>
              <a:t> </a:t>
            </a:r>
            <a:r>
              <a:rPr sz="4245" b="1" spc="-133" dirty="0">
                <a:cs typeface="Arial"/>
              </a:rPr>
              <a:t>is</a:t>
            </a:r>
            <a:r>
              <a:rPr sz="4245" b="1" spc="-170" dirty="0">
                <a:cs typeface="Arial"/>
              </a:rPr>
              <a:t> </a:t>
            </a:r>
            <a:r>
              <a:rPr sz="4245" b="1" spc="-112" dirty="0">
                <a:cs typeface="Arial"/>
              </a:rPr>
              <a:t>by</a:t>
            </a:r>
            <a:r>
              <a:rPr sz="4245" b="1" spc="-185" dirty="0">
                <a:cs typeface="Arial"/>
              </a:rPr>
              <a:t> </a:t>
            </a:r>
            <a:r>
              <a:rPr sz="4245" b="1" spc="-15" dirty="0">
                <a:cs typeface="Arial"/>
              </a:rPr>
              <a:t>far </a:t>
            </a:r>
            <a:r>
              <a:rPr sz="4245" b="1" dirty="0">
                <a:cs typeface="Arial"/>
              </a:rPr>
              <a:t>the</a:t>
            </a:r>
            <a:r>
              <a:rPr sz="4245" b="1" spc="-285" dirty="0">
                <a:cs typeface="Arial"/>
              </a:rPr>
              <a:t> </a:t>
            </a:r>
            <a:r>
              <a:rPr sz="4245" b="1" spc="-12" dirty="0">
                <a:cs typeface="Arial"/>
              </a:rPr>
              <a:t>most </a:t>
            </a:r>
            <a:r>
              <a:rPr sz="4245" b="1" spc="-94" dirty="0">
                <a:cs typeface="Arial"/>
              </a:rPr>
              <a:t>popular</a:t>
            </a:r>
            <a:r>
              <a:rPr sz="4245" b="1" spc="-197" dirty="0">
                <a:cs typeface="Arial"/>
              </a:rPr>
              <a:t> </a:t>
            </a:r>
            <a:r>
              <a:rPr sz="4245" b="1" spc="-109" dirty="0">
                <a:cs typeface="Arial"/>
              </a:rPr>
              <a:t>VCS </a:t>
            </a:r>
            <a:r>
              <a:rPr sz="4245" spc="-112" dirty="0">
                <a:cs typeface="Arial"/>
              </a:rPr>
              <a:t>(2022</a:t>
            </a:r>
            <a:r>
              <a:rPr sz="4245" spc="-179" dirty="0">
                <a:cs typeface="Arial"/>
              </a:rPr>
              <a:t> </a:t>
            </a:r>
            <a:r>
              <a:rPr sz="4245" spc="-6" dirty="0">
                <a:cs typeface="Arial"/>
              </a:rPr>
              <a:t>stats)</a:t>
            </a:r>
            <a:endParaRPr sz="4245" dirty="0"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8829" y="6225286"/>
            <a:ext cx="5289247" cy="36158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2304" spc="-97" dirty="0">
                <a:latin typeface="Arial"/>
                <a:cs typeface="Arial"/>
              </a:rPr>
              <a:t>We</a:t>
            </a:r>
            <a:r>
              <a:rPr sz="2304" spc="9" dirty="0">
                <a:latin typeface="Arial"/>
                <a:cs typeface="Arial"/>
              </a:rPr>
              <a:t> </a:t>
            </a:r>
            <a:r>
              <a:rPr sz="2304" dirty="0">
                <a:latin typeface="Arial"/>
                <a:cs typeface="Arial"/>
              </a:rPr>
              <a:t>will</a:t>
            </a:r>
            <a:r>
              <a:rPr sz="2304" spc="9" dirty="0">
                <a:latin typeface="Arial"/>
                <a:cs typeface="Arial"/>
              </a:rPr>
              <a:t> </a:t>
            </a:r>
            <a:r>
              <a:rPr sz="2304" dirty="0">
                <a:latin typeface="Arial"/>
                <a:cs typeface="Arial"/>
              </a:rPr>
              <a:t>mainly</a:t>
            </a:r>
            <a:r>
              <a:rPr sz="2304" spc="9" dirty="0">
                <a:latin typeface="Arial"/>
                <a:cs typeface="Arial"/>
              </a:rPr>
              <a:t> </a:t>
            </a:r>
            <a:r>
              <a:rPr sz="2304" dirty="0">
                <a:latin typeface="Arial"/>
                <a:cs typeface="Arial"/>
              </a:rPr>
              <a:t>focus</a:t>
            </a:r>
            <a:r>
              <a:rPr sz="2304" spc="9" dirty="0">
                <a:latin typeface="Arial"/>
                <a:cs typeface="Arial"/>
              </a:rPr>
              <a:t> </a:t>
            </a:r>
            <a:r>
              <a:rPr sz="2304" dirty="0">
                <a:latin typeface="Arial"/>
                <a:cs typeface="Arial"/>
              </a:rPr>
              <a:t>on</a:t>
            </a:r>
            <a:r>
              <a:rPr sz="2304" spc="12" dirty="0">
                <a:latin typeface="Arial"/>
                <a:cs typeface="Arial"/>
              </a:rPr>
              <a:t> </a:t>
            </a:r>
            <a:r>
              <a:rPr sz="2304" spc="39" dirty="0">
                <a:latin typeface="Arial"/>
                <a:cs typeface="Arial"/>
              </a:rPr>
              <a:t>git</a:t>
            </a:r>
            <a:r>
              <a:rPr sz="2304" spc="9" dirty="0">
                <a:latin typeface="Arial"/>
                <a:cs typeface="Arial"/>
              </a:rPr>
              <a:t> </a:t>
            </a:r>
            <a:r>
              <a:rPr sz="2304" dirty="0">
                <a:latin typeface="Arial"/>
                <a:cs typeface="Arial"/>
              </a:rPr>
              <a:t>in</a:t>
            </a:r>
            <a:r>
              <a:rPr sz="2304" spc="9" dirty="0">
                <a:latin typeface="Arial"/>
                <a:cs typeface="Arial"/>
              </a:rPr>
              <a:t> </a:t>
            </a:r>
            <a:r>
              <a:rPr sz="2304" dirty="0">
                <a:latin typeface="Arial"/>
                <a:cs typeface="Arial"/>
              </a:rPr>
              <a:t>this</a:t>
            </a:r>
            <a:r>
              <a:rPr sz="2304" spc="9" dirty="0">
                <a:latin typeface="Arial"/>
                <a:cs typeface="Arial"/>
              </a:rPr>
              <a:t> </a:t>
            </a:r>
            <a:r>
              <a:rPr sz="2304" spc="-6" dirty="0">
                <a:latin typeface="Arial"/>
                <a:cs typeface="Arial"/>
              </a:rPr>
              <a:t>course</a:t>
            </a:r>
            <a:endParaRPr sz="2304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2998" y="6048673"/>
            <a:ext cx="3909946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092" spc="-15" dirty="0">
                <a:latin typeface="Arial"/>
                <a:cs typeface="Arial"/>
              </a:rPr>
              <a:t>https://survey.stackoverflow.co/2022#technology-</a:t>
            </a:r>
            <a:r>
              <a:rPr sz="1092" spc="-6" dirty="0">
                <a:latin typeface="Arial"/>
                <a:cs typeface="Arial"/>
              </a:rPr>
              <a:t>version-control</a:t>
            </a:r>
            <a:endParaRPr sz="1092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4701" y="390935"/>
            <a:ext cx="6878243" cy="55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6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1" y="557316"/>
            <a:ext cx="8783925" cy="654393"/>
          </a:xfrm>
          <a:prstGeom prst="rect">
            <a:avLst/>
          </a:prstGeom>
        </p:spPr>
        <p:txBody>
          <a:bodyPr vert="horz" wrap="square" lIns="0" tIns="10397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82"/>
              </a:spcBef>
            </a:pPr>
            <a:r>
              <a:rPr lang="en-US" sz="4184" cap="none" spc="-124" dirty="0">
                <a:latin typeface="Courier New"/>
                <a:cs typeface="Courier New"/>
              </a:rPr>
              <a:t>git</a:t>
            </a:r>
            <a:r>
              <a:rPr sz="4184" spc="-124" dirty="0"/>
              <a:t>:</a:t>
            </a:r>
            <a:r>
              <a:rPr sz="4184" spc="-167" dirty="0"/>
              <a:t> </a:t>
            </a:r>
            <a:r>
              <a:rPr sz="4184" spc="-567" dirty="0"/>
              <a:t>T</a:t>
            </a:r>
            <a:r>
              <a:rPr sz="4184" spc="-109" dirty="0"/>
              <a:t>erm</a:t>
            </a:r>
            <a:r>
              <a:rPr sz="4184" spc="-118" dirty="0"/>
              <a:t>i</a:t>
            </a:r>
            <a:r>
              <a:rPr sz="4184" spc="-112" dirty="0"/>
              <a:t>n</a:t>
            </a:r>
            <a:r>
              <a:rPr sz="4184" spc="-109" dirty="0"/>
              <a:t>o</a:t>
            </a:r>
            <a:r>
              <a:rPr sz="4184" spc="-118" dirty="0"/>
              <a:t>l</a:t>
            </a:r>
            <a:r>
              <a:rPr sz="4184" spc="-109" dirty="0"/>
              <a:t>og</a:t>
            </a:r>
            <a:r>
              <a:rPr sz="4184" spc="-24" dirty="0"/>
              <a:t>y</a:t>
            </a:r>
            <a:r>
              <a:rPr sz="4184" spc="-164" dirty="0"/>
              <a:t> </a:t>
            </a:r>
            <a:r>
              <a:rPr sz="4184" spc="-24" dirty="0"/>
              <a:t>and</a:t>
            </a:r>
            <a:r>
              <a:rPr sz="4184" spc="-203" dirty="0"/>
              <a:t> </a:t>
            </a:r>
            <a:r>
              <a:rPr sz="4184" spc="-258" dirty="0"/>
              <a:t>W</a:t>
            </a:r>
            <a:r>
              <a:rPr sz="4184" spc="-18" dirty="0"/>
              <a:t>orkf</a:t>
            </a:r>
            <a:r>
              <a:rPr sz="4184" spc="-27" dirty="0"/>
              <a:t>l</a:t>
            </a:r>
            <a:r>
              <a:rPr sz="4184" spc="-18" dirty="0"/>
              <a:t>o</a:t>
            </a:r>
            <a:r>
              <a:rPr sz="4184" spc="67" dirty="0"/>
              <a:t>w</a:t>
            </a:r>
            <a:endParaRPr sz="4184" dirty="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4830" y="3652238"/>
            <a:ext cx="1532557" cy="822113"/>
            <a:chOff x="2167546" y="6022810"/>
            <a:chExt cx="2527300" cy="135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7546" y="6022810"/>
              <a:ext cx="2526969" cy="13556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4665" y="6048987"/>
              <a:ext cx="2432731" cy="12614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43403" y="3668111"/>
            <a:ext cx="1475567" cy="756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6558" rIns="0" bIns="0" rtlCol="0">
            <a:spAutoFit/>
          </a:bodyPr>
          <a:lstStyle/>
          <a:p>
            <a:pPr>
              <a:spcBef>
                <a:spcPts val="130"/>
              </a:spcBef>
            </a:pPr>
            <a:endParaRPr sz="1182" dirty="0">
              <a:latin typeface="Times New Roman"/>
              <a:cs typeface="Times New Roman"/>
            </a:endParaRPr>
          </a:p>
          <a:p>
            <a:pPr marL="402777" marR="398156" indent="30805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Working Directory</a:t>
            </a:r>
            <a:endParaRPr sz="1182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71861" y="3652238"/>
            <a:ext cx="1532557" cy="822113"/>
            <a:chOff x="6384280" y="6022810"/>
            <a:chExt cx="2527300" cy="13557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4280" y="6022810"/>
              <a:ext cx="2526969" cy="13556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398" y="6048987"/>
              <a:ext cx="2432731" cy="12614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900434" y="3668111"/>
            <a:ext cx="1475567" cy="756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6558" rIns="0" bIns="0" rtlCol="0">
            <a:spAutoFit/>
          </a:bodyPr>
          <a:lstStyle/>
          <a:p>
            <a:pPr>
              <a:spcBef>
                <a:spcPts val="130"/>
              </a:spcBef>
            </a:pPr>
            <a:endParaRPr sz="1182">
              <a:latin typeface="Times New Roman"/>
              <a:cs typeface="Times New Roman"/>
            </a:endParaRPr>
          </a:p>
          <a:p>
            <a:pPr marL="567969" marR="453605" indent="-110128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Staging </a:t>
            </a:r>
            <a:r>
              <a:rPr sz="1182" b="1" spc="-12" dirty="0">
                <a:solidFill>
                  <a:srgbClr val="615445"/>
                </a:solidFill>
                <a:latin typeface="Arial"/>
                <a:cs typeface="Arial"/>
              </a:rPr>
              <a:t>Area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28894" y="3652238"/>
            <a:ext cx="1532557" cy="822113"/>
            <a:chOff x="10601017" y="6022810"/>
            <a:chExt cx="2527300" cy="135572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1017" y="6022810"/>
              <a:ext cx="2526969" cy="13556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48135" y="6048987"/>
              <a:ext cx="2432731" cy="126141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457467" y="3668111"/>
            <a:ext cx="1475567" cy="756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6558" rIns="0" bIns="0" rtlCol="0">
            <a:spAutoFit/>
          </a:bodyPr>
          <a:lstStyle/>
          <a:p>
            <a:pPr>
              <a:spcBef>
                <a:spcPts val="130"/>
              </a:spcBef>
            </a:pPr>
            <a:endParaRPr sz="1182">
              <a:latin typeface="Times New Roman"/>
              <a:cs typeface="Times New Roman"/>
            </a:endParaRPr>
          </a:p>
          <a:p>
            <a:pPr marL="339241" marR="334621" indent="198693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Local Repository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998216" y="3652238"/>
            <a:ext cx="1532557" cy="822113"/>
            <a:chOff x="14838019" y="6022810"/>
            <a:chExt cx="2527300" cy="13557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38019" y="6022810"/>
              <a:ext cx="2526969" cy="13556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85136" y="6048987"/>
              <a:ext cx="2432731" cy="126141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026789" y="3668111"/>
            <a:ext cx="1475567" cy="756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6558" rIns="0" bIns="0" rtlCol="0">
            <a:spAutoFit/>
          </a:bodyPr>
          <a:lstStyle/>
          <a:p>
            <a:pPr>
              <a:spcBef>
                <a:spcPts val="130"/>
              </a:spcBef>
            </a:pPr>
            <a:endParaRPr sz="1182" dirty="0">
              <a:latin typeface="Times New Roman"/>
              <a:cs typeface="Times New Roman"/>
            </a:endParaRPr>
          </a:p>
          <a:p>
            <a:pPr marL="339626" marR="334621" indent="118215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Remote Repository</a:t>
            </a:r>
            <a:endParaRPr sz="1182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56126" y="3869324"/>
            <a:ext cx="402778" cy="388145"/>
            <a:chOff x="5203981" y="6380801"/>
            <a:chExt cx="664210" cy="64008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3981" y="6380801"/>
              <a:ext cx="664074" cy="63967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245865" y="6401743"/>
              <a:ext cx="580390" cy="556260"/>
            </a:xfrm>
            <a:custGeom>
              <a:avLst/>
              <a:gdLst/>
              <a:ahLst/>
              <a:cxnLst/>
              <a:rect l="l" t="t" r="r" b="b"/>
              <a:pathLst>
                <a:path w="580389" h="556259">
                  <a:moveTo>
                    <a:pt x="271173" y="0"/>
                  </a:moveTo>
                  <a:lnTo>
                    <a:pt x="271173" y="189007"/>
                  </a:lnTo>
                  <a:lnTo>
                    <a:pt x="0" y="189007"/>
                  </a:lnTo>
                  <a:lnTo>
                    <a:pt x="0" y="366896"/>
                  </a:lnTo>
                  <a:lnTo>
                    <a:pt x="271173" y="366896"/>
                  </a:lnTo>
                  <a:lnTo>
                    <a:pt x="271173" y="555904"/>
                  </a:lnTo>
                  <a:lnTo>
                    <a:pt x="580307" y="277952"/>
                  </a:lnTo>
                  <a:lnTo>
                    <a:pt x="271173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717256" y="3869324"/>
            <a:ext cx="402778" cy="388145"/>
            <a:chOff x="9427474" y="6380801"/>
            <a:chExt cx="664210" cy="64008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7474" y="6380801"/>
              <a:ext cx="664074" cy="6396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469357" y="6401743"/>
              <a:ext cx="580390" cy="556260"/>
            </a:xfrm>
            <a:custGeom>
              <a:avLst/>
              <a:gdLst/>
              <a:ahLst/>
              <a:cxnLst/>
              <a:rect l="l" t="t" r="r" b="b"/>
              <a:pathLst>
                <a:path w="580390" h="556259">
                  <a:moveTo>
                    <a:pt x="271173" y="0"/>
                  </a:moveTo>
                  <a:lnTo>
                    <a:pt x="271173" y="189007"/>
                  </a:lnTo>
                  <a:lnTo>
                    <a:pt x="0" y="189007"/>
                  </a:lnTo>
                  <a:lnTo>
                    <a:pt x="0" y="366896"/>
                  </a:lnTo>
                  <a:lnTo>
                    <a:pt x="271173" y="366896"/>
                  </a:lnTo>
                  <a:lnTo>
                    <a:pt x="271173" y="555904"/>
                  </a:lnTo>
                  <a:lnTo>
                    <a:pt x="580306" y="277952"/>
                  </a:lnTo>
                  <a:lnTo>
                    <a:pt x="271173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278386" y="3869324"/>
            <a:ext cx="402778" cy="388145"/>
            <a:chOff x="13650966" y="6380801"/>
            <a:chExt cx="664210" cy="64008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0966" y="6380801"/>
              <a:ext cx="664074" cy="63967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692850" y="6401743"/>
              <a:ext cx="580390" cy="556260"/>
            </a:xfrm>
            <a:custGeom>
              <a:avLst/>
              <a:gdLst/>
              <a:ahLst/>
              <a:cxnLst/>
              <a:rect l="l" t="t" r="r" b="b"/>
              <a:pathLst>
                <a:path w="580390" h="556259">
                  <a:moveTo>
                    <a:pt x="271174" y="0"/>
                  </a:moveTo>
                  <a:lnTo>
                    <a:pt x="271174" y="189007"/>
                  </a:lnTo>
                  <a:lnTo>
                    <a:pt x="0" y="189007"/>
                  </a:lnTo>
                  <a:lnTo>
                    <a:pt x="0" y="366896"/>
                  </a:lnTo>
                  <a:lnTo>
                    <a:pt x="271174" y="366896"/>
                  </a:lnTo>
                  <a:lnTo>
                    <a:pt x="271174" y="555904"/>
                  </a:lnTo>
                  <a:lnTo>
                    <a:pt x="580306" y="277952"/>
                  </a:lnTo>
                  <a:lnTo>
                    <a:pt x="271174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29362" y="4740975"/>
            <a:ext cx="50096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-12" dirty="0">
                <a:solidFill>
                  <a:srgbClr val="615445"/>
                </a:solidFill>
                <a:latin typeface="Arial"/>
                <a:cs typeface="Arial"/>
              </a:rPr>
              <a:t>push</a:t>
            </a:r>
            <a:endParaRPr sz="157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43981" y="4740975"/>
            <a:ext cx="142704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dirty="0">
                <a:solidFill>
                  <a:srgbClr val="615445"/>
                </a:solidFill>
                <a:latin typeface="Arial"/>
                <a:cs typeface="Arial"/>
              </a:rPr>
              <a:t>stage</a:t>
            </a:r>
            <a:r>
              <a:rPr sz="1577" b="1" spc="39" dirty="0">
                <a:solidFill>
                  <a:srgbClr val="615445"/>
                </a:solidFill>
                <a:latin typeface="Arial"/>
                <a:cs typeface="Arial"/>
              </a:rPr>
              <a:t> </a:t>
            </a:r>
            <a:r>
              <a:rPr sz="1577" b="1" spc="-6" dirty="0">
                <a:solidFill>
                  <a:srgbClr val="615445"/>
                </a:solidFill>
                <a:latin typeface="Arial"/>
                <a:cs typeface="Arial"/>
              </a:rPr>
              <a:t>changes</a:t>
            </a:r>
            <a:endParaRPr sz="157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49623" y="4740975"/>
            <a:ext cx="73855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-6" dirty="0">
                <a:solidFill>
                  <a:srgbClr val="615445"/>
                </a:solidFill>
                <a:latin typeface="Arial"/>
                <a:cs typeface="Arial"/>
              </a:rPr>
              <a:t>commit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01544" y="2401433"/>
            <a:ext cx="1295357" cy="1078181"/>
            <a:chOff x="2475452" y="3960141"/>
            <a:chExt cx="2136140" cy="177800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5452" y="3960141"/>
              <a:ext cx="2135864" cy="177790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59220" y="4022983"/>
              <a:ext cx="1968500" cy="1614805"/>
            </a:xfrm>
            <a:custGeom>
              <a:avLst/>
              <a:gdLst/>
              <a:ahLst/>
              <a:cxnLst/>
              <a:rect l="l" t="t" r="r" b="b"/>
              <a:pathLst>
                <a:path w="1968500" h="1614804">
                  <a:moveTo>
                    <a:pt x="411802" y="1614731"/>
                  </a:moveTo>
                  <a:lnTo>
                    <a:pt x="367951" y="1591093"/>
                  </a:lnTo>
                  <a:lnTo>
                    <a:pt x="326189" y="1564848"/>
                  </a:lnTo>
                  <a:lnTo>
                    <a:pt x="286588" y="1536133"/>
                  </a:lnTo>
                  <a:lnTo>
                    <a:pt x="249222" y="1505086"/>
                  </a:lnTo>
                  <a:lnTo>
                    <a:pt x="214163" y="1471842"/>
                  </a:lnTo>
                  <a:lnTo>
                    <a:pt x="181484" y="1436541"/>
                  </a:lnTo>
                  <a:lnTo>
                    <a:pt x="151259" y="1399318"/>
                  </a:lnTo>
                  <a:lnTo>
                    <a:pt x="123560" y="1360311"/>
                  </a:lnTo>
                  <a:lnTo>
                    <a:pt x="98460" y="1319657"/>
                  </a:lnTo>
                  <a:lnTo>
                    <a:pt x="76033" y="1277494"/>
                  </a:lnTo>
                  <a:lnTo>
                    <a:pt x="56351" y="1233959"/>
                  </a:lnTo>
                  <a:lnTo>
                    <a:pt x="39488" y="1189189"/>
                  </a:lnTo>
                  <a:lnTo>
                    <a:pt x="25515" y="1143320"/>
                  </a:lnTo>
                  <a:lnTo>
                    <a:pt x="14507" y="1096492"/>
                  </a:lnTo>
                  <a:lnTo>
                    <a:pt x="6537" y="1048840"/>
                  </a:lnTo>
                  <a:lnTo>
                    <a:pt x="1677" y="1000501"/>
                  </a:lnTo>
                  <a:lnTo>
                    <a:pt x="0" y="951614"/>
                  </a:lnTo>
                  <a:lnTo>
                    <a:pt x="1579" y="902315"/>
                  </a:lnTo>
                  <a:lnTo>
                    <a:pt x="6487" y="852742"/>
                  </a:lnTo>
                  <a:lnTo>
                    <a:pt x="13111" y="809242"/>
                  </a:lnTo>
                  <a:lnTo>
                    <a:pt x="21250" y="766850"/>
                  </a:lnTo>
                  <a:lnTo>
                    <a:pt x="30865" y="725566"/>
                  </a:lnTo>
                  <a:lnTo>
                    <a:pt x="41914" y="685395"/>
                  </a:lnTo>
                  <a:lnTo>
                    <a:pt x="54356" y="646339"/>
                  </a:lnTo>
                  <a:lnTo>
                    <a:pt x="68153" y="608401"/>
                  </a:lnTo>
                  <a:lnTo>
                    <a:pt x="83261" y="571582"/>
                  </a:lnTo>
                  <a:lnTo>
                    <a:pt x="99642" y="535886"/>
                  </a:lnTo>
                  <a:lnTo>
                    <a:pt x="117253" y="501316"/>
                  </a:lnTo>
                  <a:lnTo>
                    <a:pt x="136056" y="467873"/>
                  </a:lnTo>
                  <a:lnTo>
                    <a:pt x="177069" y="404381"/>
                  </a:lnTo>
                  <a:lnTo>
                    <a:pt x="222357" y="345433"/>
                  </a:lnTo>
                  <a:lnTo>
                    <a:pt x="271593" y="291048"/>
                  </a:lnTo>
                  <a:lnTo>
                    <a:pt x="324453" y="241248"/>
                  </a:lnTo>
                  <a:lnTo>
                    <a:pt x="380611" y="196054"/>
                  </a:lnTo>
                  <a:lnTo>
                    <a:pt x="439742" y="155486"/>
                  </a:lnTo>
                  <a:lnTo>
                    <a:pt x="501521" y="119565"/>
                  </a:lnTo>
                  <a:lnTo>
                    <a:pt x="565622" y="88313"/>
                  </a:lnTo>
                  <a:lnTo>
                    <a:pt x="631719" y="61749"/>
                  </a:lnTo>
                  <a:lnTo>
                    <a:pt x="699489" y="39896"/>
                  </a:lnTo>
                  <a:lnTo>
                    <a:pt x="768604" y="22773"/>
                  </a:lnTo>
                  <a:lnTo>
                    <a:pt x="838740" y="10402"/>
                  </a:lnTo>
                  <a:lnTo>
                    <a:pt x="909572" y="2804"/>
                  </a:lnTo>
                  <a:lnTo>
                    <a:pt x="980774" y="0"/>
                  </a:lnTo>
                  <a:lnTo>
                    <a:pt x="1016412" y="401"/>
                  </a:lnTo>
                  <a:lnTo>
                    <a:pt x="1087560" y="4826"/>
                  </a:lnTo>
                  <a:lnTo>
                    <a:pt x="1158264" y="14097"/>
                  </a:lnTo>
                  <a:lnTo>
                    <a:pt x="1228200" y="28234"/>
                  </a:lnTo>
                  <a:lnTo>
                    <a:pt x="1297042" y="47258"/>
                  </a:lnTo>
                  <a:lnTo>
                    <a:pt x="1364466" y="71191"/>
                  </a:lnTo>
                  <a:lnTo>
                    <a:pt x="1430144" y="100054"/>
                  </a:lnTo>
                  <a:lnTo>
                    <a:pt x="1493753" y="133866"/>
                  </a:lnTo>
                  <a:lnTo>
                    <a:pt x="1554968" y="172650"/>
                  </a:lnTo>
                  <a:lnTo>
                    <a:pt x="1613461" y="216425"/>
                  </a:lnTo>
                  <a:lnTo>
                    <a:pt x="1668909" y="265213"/>
                  </a:lnTo>
                  <a:lnTo>
                    <a:pt x="1720986" y="319035"/>
                  </a:lnTo>
                  <a:lnTo>
                    <a:pt x="1769367" y="377912"/>
                  </a:lnTo>
                  <a:lnTo>
                    <a:pt x="1792069" y="409252"/>
                  </a:lnTo>
                  <a:lnTo>
                    <a:pt x="1813726" y="441864"/>
                  </a:lnTo>
                  <a:lnTo>
                    <a:pt x="1834295" y="475750"/>
                  </a:lnTo>
                  <a:lnTo>
                    <a:pt x="1853738" y="510912"/>
                  </a:lnTo>
                  <a:lnTo>
                    <a:pt x="1872012" y="547354"/>
                  </a:lnTo>
                  <a:lnTo>
                    <a:pt x="1889077" y="585078"/>
                  </a:lnTo>
                  <a:lnTo>
                    <a:pt x="1904893" y="624086"/>
                  </a:lnTo>
                  <a:lnTo>
                    <a:pt x="1919419" y="664382"/>
                  </a:lnTo>
                  <a:lnTo>
                    <a:pt x="1932614" y="705967"/>
                  </a:lnTo>
                  <a:lnTo>
                    <a:pt x="1944438" y="748844"/>
                  </a:lnTo>
                  <a:lnTo>
                    <a:pt x="1955130" y="797063"/>
                  </a:lnTo>
                  <a:lnTo>
                    <a:pt x="1962637" y="845370"/>
                  </a:lnTo>
                  <a:lnTo>
                    <a:pt x="1967016" y="893638"/>
                  </a:lnTo>
                  <a:lnTo>
                    <a:pt x="1968322" y="941735"/>
                  </a:lnTo>
                  <a:lnTo>
                    <a:pt x="1966609" y="989532"/>
                  </a:lnTo>
                  <a:lnTo>
                    <a:pt x="1961933" y="1036899"/>
                  </a:lnTo>
                  <a:lnTo>
                    <a:pt x="1954349" y="1083706"/>
                  </a:lnTo>
                  <a:lnTo>
                    <a:pt x="1943912" y="1129824"/>
                  </a:lnTo>
                  <a:lnTo>
                    <a:pt x="1930677" y="1175123"/>
                  </a:lnTo>
                  <a:lnTo>
                    <a:pt x="1914700" y="1219473"/>
                  </a:lnTo>
                  <a:lnTo>
                    <a:pt x="1896035" y="1262743"/>
                  </a:lnTo>
                  <a:lnTo>
                    <a:pt x="1874738" y="1304806"/>
                  </a:lnTo>
                  <a:lnTo>
                    <a:pt x="1850863" y="1345529"/>
                  </a:lnTo>
                  <a:lnTo>
                    <a:pt x="1824467" y="1384785"/>
                  </a:lnTo>
                  <a:lnTo>
                    <a:pt x="1793312" y="1412790"/>
                  </a:lnTo>
                </a:path>
              </a:pathLst>
            </a:custGeom>
            <a:ln w="83767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4140719" y="5286292"/>
              <a:ext cx="352425" cy="340360"/>
            </a:xfrm>
            <a:custGeom>
              <a:avLst/>
              <a:gdLst/>
              <a:ahLst/>
              <a:cxnLst/>
              <a:rect l="l" t="t" r="r" b="b"/>
              <a:pathLst>
                <a:path w="352425" h="340360">
                  <a:moveTo>
                    <a:pt x="133763" y="0"/>
                  </a:moveTo>
                  <a:lnTo>
                    <a:pt x="0" y="339877"/>
                  </a:lnTo>
                  <a:lnTo>
                    <a:pt x="352159" y="242962"/>
                  </a:lnTo>
                  <a:lnTo>
                    <a:pt x="133763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50520" y="1779536"/>
            <a:ext cx="1006558" cy="365033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350408" marR="3081" indent="-343092">
              <a:lnSpc>
                <a:spcPct val="102200"/>
              </a:lnSpc>
              <a:spcBef>
                <a:spcPts val="45"/>
              </a:spcBef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create/modify files</a:t>
            </a:r>
            <a:endParaRPr sz="1182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4516" y="6515691"/>
            <a:ext cx="3060108" cy="229041"/>
          </a:xfrm>
          <a:prstGeom prst="rect">
            <a:avLst/>
          </a:prstGeom>
        </p:spPr>
        <p:txBody>
          <a:bodyPr vert="horz" wrap="square" lIns="0" tIns="385" rIns="0" bIns="0" rtlCol="0">
            <a:spAutoFit/>
          </a:bodyPr>
          <a:lstStyle/>
          <a:p>
            <a:pPr marL="7701">
              <a:spcBef>
                <a:spcPts val="3"/>
              </a:spcBef>
            </a:pP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Credits:</a:t>
            </a:r>
            <a:r>
              <a:rPr sz="1486" spc="24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visualization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from</a:t>
            </a:r>
            <a:r>
              <a:rPr sz="1486" spc="33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Frank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spc="-15" dirty="0">
                <a:solidFill>
                  <a:srgbClr val="929292"/>
                </a:solidFill>
                <a:latin typeface="Arial"/>
                <a:cs typeface="Arial"/>
              </a:rPr>
              <a:t>Tip</a:t>
            </a:r>
            <a:endParaRPr sz="1486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669">
              <a:spcBef>
                <a:spcPts val="36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11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299898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61672" y="3120910"/>
            <a:ext cx="1628053" cy="871786"/>
            <a:chOff x="1750070" y="5146611"/>
            <a:chExt cx="2684780" cy="1437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0070" y="5146611"/>
              <a:ext cx="2684383" cy="14372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7189" y="5172788"/>
              <a:ext cx="2590145" cy="134303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90245" y="3136782"/>
            <a:ext cx="1570678" cy="792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43127" rIns="0" bIns="0" rtlCol="0">
            <a:spAutoFit/>
          </a:bodyPr>
          <a:lstStyle/>
          <a:p>
            <a:pPr>
              <a:spcBef>
                <a:spcPts val="340"/>
              </a:spcBef>
            </a:pPr>
            <a:endParaRPr sz="1182">
              <a:latin typeface="Times New Roman"/>
              <a:cs typeface="Times New Roman"/>
            </a:endParaRPr>
          </a:p>
          <a:p>
            <a:pPr marL="450525" marR="445904" indent="30805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Working Directory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42223" y="3120910"/>
            <a:ext cx="1628053" cy="871786"/>
            <a:chOff x="15240404" y="5146611"/>
            <a:chExt cx="2684780" cy="14376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404" y="5146611"/>
              <a:ext cx="2684383" cy="14372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7524" y="5172788"/>
              <a:ext cx="2590145" cy="134303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270797" y="3136782"/>
            <a:ext cx="1570678" cy="792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43127" rIns="0" bIns="0" rtlCol="0">
            <a:spAutoFit/>
          </a:bodyPr>
          <a:lstStyle/>
          <a:p>
            <a:pPr>
              <a:spcBef>
                <a:spcPts val="340"/>
              </a:spcBef>
            </a:pPr>
            <a:endParaRPr sz="1182">
              <a:latin typeface="Times New Roman"/>
              <a:cs typeface="Times New Roman"/>
            </a:endParaRPr>
          </a:p>
          <a:p>
            <a:pPr marL="386989" marR="382369" indent="118215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Remote Repository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21906" y="3351837"/>
            <a:ext cx="5879166" cy="409709"/>
            <a:chOff x="4982641" y="5527427"/>
            <a:chExt cx="9695180" cy="67564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2641" y="5527427"/>
              <a:ext cx="9695183" cy="6756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24527" y="5548369"/>
              <a:ext cx="9611995" cy="592455"/>
            </a:xfrm>
            <a:custGeom>
              <a:avLst/>
              <a:gdLst/>
              <a:ahLst/>
              <a:cxnLst/>
              <a:rect l="l" t="t" r="r" b="b"/>
              <a:pathLst>
                <a:path w="9611994" h="592454">
                  <a:moveTo>
                    <a:pt x="329136" y="0"/>
                  </a:moveTo>
                  <a:lnTo>
                    <a:pt x="0" y="295937"/>
                  </a:lnTo>
                  <a:lnTo>
                    <a:pt x="329136" y="591874"/>
                  </a:lnTo>
                  <a:lnTo>
                    <a:pt x="329136" y="390637"/>
                  </a:lnTo>
                  <a:lnTo>
                    <a:pt x="9611414" y="390637"/>
                  </a:lnTo>
                  <a:lnTo>
                    <a:pt x="9611414" y="201236"/>
                  </a:lnTo>
                  <a:lnTo>
                    <a:pt x="329136" y="201236"/>
                  </a:lnTo>
                  <a:lnTo>
                    <a:pt x="329136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773225" y="4278045"/>
            <a:ext cx="376593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-12" dirty="0">
                <a:solidFill>
                  <a:srgbClr val="615445"/>
                </a:solidFill>
                <a:latin typeface="Arial"/>
                <a:cs typeface="Arial"/>
              </a:rPr>
              <a:t>pull</a:t>
            </a:r>
            <a:endParaRPr sz="157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516" y="6515691"/>
            <a:ext cx="3060108" cy="229041"/>
          </a:xfrm>
          <a:prstGeom prst="rect">
            <a:avLst/>
          </a:prstGeom>
        </p:spPr>
        <p:txBody>
          <a:bodyPr vert="horz" wrap="square" lIns="0" tIns="385" rIns="0" bIns="0" rtlCol="0">
            <a:spAutoFit/>
          </a:bodyPr>
          <a:lstStyle/>
          <a:p>
            <a:pPr marL="7701">
              <a:spcBef>
                <a:spcPts val="3"/>
              </a:spcBef>
            </a:pP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Credits:</a:t>
            </a:r>
            <a:r>
              <a:rPr sz="1486" spc="24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visualization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from</a:t>
            </a:r>
            <a:r>
              <a:rPr sz="1486" spc="33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Frank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spc="-15" dirty="0">
                <a:solidFill>
                  <a:srgbClr val="929292"/>
                </a:solidFill>
                <a:latin typeface="Arial"/>
                <a:cs typeface="Arial"/>
              </a:rPr>
              <a:t>Tip</a:t>
            </a:r>
            <a:endParaRPr sz="1486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669">
              <a:spcBef>
                <a:spcPts val="36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12</a:t>
            </a:fld>
            <a:endParaRPr spc="-15" dirty="0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BBD3FDFA-19F0-C04E-90A5-413B8B4A502B}"/>
              </a:ext>
            </a:extLst>
          </p:cNvPr>
          <p:cNvSpPr txBox="1">
            <a:spLocks/>
          </p:cNvSpPr>
          <p:nvPr/>
        </p:nvSpPr>
        <p:spPr>
          <a:xfrm>
            <a:off x="621331" y="557316"/>
            <a:ext cx="8783925" cy="654393"/>
          </a:xfrm>
          <a:prstGeom prst="rect">
            <a:avLst/>
          </a:prstGeom>
        </p:spPr>
        <p:txBody>
          <a:bodyPr vert="horz" wrap="square" lIns="0" tIns="1039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7701">
              <a:lnSpc>
                <a:spcPct val="100000"/>
              </a:lnSpc>
              <a:spcBef>
                <a:spcPts val="82"/>
              </a:spcBef>
            </a:pPr>
            <a:r>
              <a:rPr lang="en-US" sz="4184" cap="none" spc="-124" dirty="0">
                <a:latin typeface="Courier New"/>
                <a:cs typeface="Courier New"/>
              </a:rPr>
              <a:t>git</a:t>
            </a:r>
            <a:r>
              <a:rPr lang="en-US" sz="4184" spc="-124" dirty="0"/>
              <a:t>:</a:t>
            </a:r>
            <a:r>
              <a:rPr lang="en-US" sz="4184" spc="-167" dirty="0"/>
              <a:t> </a:t>
            </a:r>
            <a:r>
              <a:rPr lang="en-US" sz="4184" spc="-567" dirty="0"/>
              <a:t>T</a:t>
            </a:r>
            <a:r>
              <a:rPr lang="en-US" sz="4184" spc="-109" dirty="0"/>
              <a:t>erm</a:t>
            </a:r>
            <a:r>
              <a:rPr lang="en-US" sz="4184" spc="-118" dirty="0"/>
              <a:t>i</a:t>
            </a:r>
            <a:r>
              <a:rPr lang="en-US" sz="4184" spc="-112" dirty="0"/>
              <a:t>n</a:t>
            </a:r>
            <a:r>
              <a:rPr lang="en-US" sz="4184" spc="-109" dirty="0"/>
              <a:t>o</a:t>
            </a:r>
            <a:r>
              <a:rPr lang="en-US" sz="4184" spc="-118" dirty="0"/>
              <a:t>l</a:t>
            </a:r>
            <a:r>
              <a:rPr lang="en-US" sz="4184" spc="-109" dirty="0"/>
              <a:t>og</a:t>
            </a:r>
            <a:r>
              <a:rPr lang="en-US" sz="4184" spc="-24" dirty="0"/>
              <a:t>y</a:t>
            </a:r>
            <a:r>
              <a:rPr lang="en-US" sz="4184" spc="-164" dirty="0"/>
              <a:t> </a:t>
            </a:r>
            <a:r>
              <a:rPr lang="en-US" sz="4184" spc="-24" dirty="0"/>
              <a:t>and</a:t>
            </a:r>
            <a:r>
              <a:rPr lang="en-US" sz="4184" spc="-203" dirty="0"/>
              <a:t> </a:t>
            </a:r>
            <a:r>
              <a:rPr lang="en-US" sz="4184" spc="-258" dirty="0"/>
              <a:t>W</a:t>
            </a:r>
            <a:r>
              <a:rPr lang="en-US" sz="4184" spc="-18" dirty="0"/>
              <a:t>orkf</a:t>
            </a:r>
            <a:r>
              <a:rPr lang="en-US" sz="4184" spc="-27" dirty="0"/>
              <a:t>l</a:t>
            </a:r>
            <a:r>
              <a:rPr lang="en-US" sz="4184" spc="-18" dirty="0"/>
              <a:t>o</a:t>
            </a:r>
            <a:r>
              <a:rPr lang="en-US" sz="4184" spc="67" dirty="0"/>
              <a:t>w</a:t>
            </a:r>
            <a:endParaRPr lang="en-US" sz="4184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016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44516" y="6515691"/>
            <a:ext cx="3060108" cy="229041"/>
          </a:xfrm>
          <a:prstGeom prst="rect">
            <a:avLst/>
          </a:prstGeom>
        </p:spPr>
        <p:txBody>
          <a:bodyPr vert="horz" wrap="square" lIns="0" tIns="385" rIns="0" bIns="0" rtlCol="0">
            <a:spAutoFit/>
          </a:bodyPr>
          <a:lstStyle/>
          <a:p>
            <a:pPr marL="7701">
              <a:spcBef>
                <a:spcPts val="3"/>
              </a:spcBef>
            </a:pP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Credits:</a:t>
            </a:r>
            <a:r>
              <a:rPr sz="1486" spc="24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visualization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from</a:t>
            </a:r>
            <a:r>
              <a:rPr sz="1486" spc="33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Frank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spc="-15" dirty="0">
                <a:solidFill>
                  <a:srgbClr val="929292"/>
                </a:solidFill>
                <a:latin typeface="Arial"/>
                <a:cs typeface="Arial"/>
              </a:rPr>
              <a:t>Tip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669">
              <a:spcBef>
                <a:spcPts val="36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13</a:t>
            </a:fld>
            <a:endParaRPr spc="-15" dirty="0"/>
          </a:p>
        </p:txBody>
      </p:sp>
      <p:sp>
        <p:nvSpPr>
          <p:cNvPr id="2" name="object 2"/>
          <p:cNvSpPr txBox="1"/>
          <p:nvPr/>
        </p:nvSpPr>
        <p:spPr>
          <a:xfrm>
            <a:off x="621332" y="556052"/>
            <a:ext cx="5681497" cy="153065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lang="en-US" sz="4184" spc="-124" dirty="0">
                <a:latin typeface="Courier New"/>
                <a:cs typeface="Courier New"/>
              </a:rPr>
              <a:t>g</a:t>
            </a:r>
            <a:r>
              <a:rPr sz="4184" spc="-124" dirty="0">
                <a:latin typeface="Courier New"/>
                <a:cs typeface="Courier New"/>
              </a:rPr>
              <a:t>it</a:t>
            </a:r>
            <a:r>
              <a:rPr lang="en-US" sz="4184" spc="-124" dirty="0"/>
              <a:t>:</a:t>
            </a:r>
            <a:r>
              <a:rPr sz="4184" b="1" spc="-161" dirty="0">
                <a:latin typeface="Arial"/>
                <a:cs typeface="Arial"/>
              </a:rPr>
              <a:t> </a:t>
            </a:r>
            <a:r>
              <a:rPr sz="4180" cap="all" spc="-33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Commands</a:t>
            </a:r>
          </a:p>
          <a:p>
            <a:pPr marL="312286" indent="-304585">
              <a:spcBef>
                <a:spcPts val="3660"/>
              </a:spcBef>
              <a:buSzPct val="122784"/>
              <a:buChar char="•"/>
              <a:tabLst>
                <a:tab pos="312286" algn="l"/>
              </a:tabLst>
            </a:pPr>
            <a:r>
              <a:rPr sz="2395" dirty="0">
                <a:latin typeface="Arial"/>
                <a:cs typeface="Arial"/>
              </a:rPr>
              <a:t>most</a:t>
            </a:r>
            <a:r>
              <a:rPr sz="2395" spc="-76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commands</a:t>
            </a:r>
            <a:r>
              <a:rPr sz="2395" spc="-76" dirty="0">
                <a:latin typeface="Arial"/>
                <a:cs typeface="Arial"/>
              </a:rPr>
              <a:t> </a:t>
            </a:r>
            <a:r>
              <a:rPr sz="2395" spc="-64" dirty="0">
                <a:latin typeface="Arial"/>
                <a:cs typeface="Arial"/>
              </a:rPr>
              <a:t>are</a:t>
            </a:r>
            <a:r>
              <a:rPr sz="2395" spc="-76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of</a:t>
            </a:r>
            <a:r>
              <a:rPr sz="2395" spc="-73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the</a:t>
            </a:r>
            <a:r>
              <a:rPr sz="2395" spc="-76" dirty="0">
                <a:latin typeface="Arial"/>
                <a:cs typeface="Arial"/>
              </a:rPr>
              <a:t> </a:t>
            </a:r>
            <a:r>
              <a:rPr sz="2395" spc="-12" dirty="0">
                <a:latin typeface="Arial"/>
                <a:cs typeface="Arial"/>
              </a:rPr>
              <a:t>form</a:t>
            </a:r>
            <a:endParaRPr sz="2395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1332" y="2509079"/>
            <a:ext cx="5800613" cy="168759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854072">
              <a:spcBef>
                <a:spcPts val="64"/>
              </a:spcBef>
            </a:pPr>
            <a:r>
              <a:rPr sz="2395" dirty="0">
                <a:latin typeface="Courier New"/>
                <a:cs typeface="Courier New"/>
              </a:rPr>
              <a:t>git</a:t>
            </a:r>
            <a:r>
              <a:rPr sz="2395" spc="-103" dirty="0">
                <a:latin typeface="Courier New"/>
                <a:cs typeface="Courier New"/>
              </a:rPr>
              <a:t> </a:t>
            </a:r>
            <a:r>
              <a:rPr sz="2395" dirty="0">
                <a:latin typeface="Courier New"/>
                <a:cs typeface="Courier New"/>
              </a:rPr>
              <a:t>&lt;verb&gt;</a:t>
            </a:r>
            <a:r>
              <a:rPr sz="2395" spc="-100" dirty="0">
                <a:latin typeface="Courier New"/>
                <a:cs typeface="Courier New"/>
              </a:rPr>
              <a:t> </a:t>
            </a:r>
            <a:r>
              <a:rPr sz="2395" dirty="0">
                <a:latin typeface="Courier New"/>
                <a:cs typeface="Courier New"/>
              </a:rPr>
              <a:t>&lt;options&gt;</a:t>
            </a:r>
            <a:r>
              <a:rPr sz="2395" spc="-100" dirty="0">
                <a:latin typeface="Courier New"/>
                <a:cs typeface="Courier New"/>
              </a:rPr>
              <a:t> </a:t>
            </a:r>
            <a:r>
              <a:rPr sz="2395" spc="-6" dirty="0">
                <a:latin typeface="Courier New"/>
                <a:cs typeface="Courier New"/>
              </a:rPr>
              <a:t>&lt;path&gt;</a:t>
            </a:r>
            <a:endParaRPr sz="2395">
              <a:latin typeface="Courier New"/>
              <a:cs typeface="Courier New"/>
            </a:endParaRPr>
          </a:p>
          <a:p>
            <a:pPr>
              <a:spcBef>
                <a:spcPts val="1158"/>
              </a:spcBef>
            </a:pPr>
            <a:endParaRPr sz="2395">
              <a:latin typeface="Courier New"/>
              <a:cs typeface="Courier New"/>
            </a:endParaRPr>
          </a:p>
          <a:p>
            <a:pPr marL="312286" indent="-304585">
              <a:spcBef>
                <a:spcPts val="3"/>
              </a:spcBef>
              <a:buSzPct val="122784"/>
              <a:buChar char="•"/>
              <a:tabLst>
                <a:tab pos="312286" algn="l"/>
              </a:tabLst>
            </a:pPr>
            <a:r>
              <a:rPr sz="2395" spc="-58" dirty="0">
                <a:latin typeface="Arial"/>
                <a:cs typeface="Arial"/>
              </a:rPr>
              <a:t>extremely</a:t>
            </a:r>
            <a:r>
              <a:rPr sz="2395" spc="-106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high</a:t>
            </a:r>
            <a:r>
              <a:rPr sz="2395" spc="-106" dirty="0">
                <a:latin typeface="Arial"/>
                <a:cs typeface="Arial"/>
              </a:rPr>
              <a:t> </a:t>
            </a:r>
            <a:r>
              <a:rPr sz="2395" spc="-18" dirty="0">
                <a:latin typeface="Arial"/>
                <a:cs typeface="Arial"/>
              </a:rPr>
              <a:t>number</a:t>
            </a:r>
            <a:r>
              <a:rPr sz="2395" spc="-106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of</a:t>
            </a:r>
            <a:r>
              <a:rPr sz="2395" spc="-106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options</a:t>
            </a:r>
            <a:endParaRPr sz="2395">
              <a:latin typeface="Arial"/>
              <a:cs typeface="Arial"/>
            </a:endParaRPr>
          </a:p>
          <a:p>
            <a:pPr marL="312286" indent="-304585">
              <a:spcBef>
                <a:spcPts val="400"/>
              </a:spcBef>
              <a:buSzPct val="122784"/>
              <a:buChar char="•"/>
              <a:tabLst>
                <a:tab pos="312286" algn="l"/>
              </a:tabLst>
            </a:pPr>
            <a:r>
              <a:rPr sz="2395" spc="-27" dirty="0">
                <a:latin typeface="Arial"/>
                <a:cs typeface="Arial"/>
              </a:rPr>
              <a:t>many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spc="-18" dirty="0">
                <a:latin typeface="Arial"/>
                <a:cs typeface="Arial"/>
              </a:rPr>
              <a:t>ways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to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spc="-58" dirty="0">
                <a:latin typeface="Arial"/>
                <a:cs typeface="Arial"/>
              </a:rPr>
              <a:t>achieve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the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spc="-27" dirty="0">
                <a:latin typeface="Arial"/>
                <a:cs typeface="Arial"/>
              </a:rPr>
              <a:t>same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thing</a:t>
            </a:r>
            <a:endParaRPr sz="239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1666" y="4921438"/>
            <a:ext cx="6985841" cy="134272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git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add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[--verbose</a:t>
            </a:r>
            <a:r>
              <a:rPr sz="1577" spc="3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-v]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[--dry-run</a:t>
            </a:r>
            <a:r>
              <a:rPr sz="1577" spc="3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-n]</a:t>
            </a:r>
            <a:r>
              <a:rPr sz="1577" spc="3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[--force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-f]</a:t>
            </a:r>
            <a:r>
              <a:rPr sz="1577" spc="3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[--interactive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-i]</a:t>
            </a:r>
            <a:r>
              <a:rPr sz="1577" spc="3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[--patch</a:t>
            </a:r>
            <a:r>
              <a:rPr sz="1577" spc="27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3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-</a:t>
            </a:r>
            <a:r>
              <a:rPr sz="1577" spc="-15" dirty="0">
                <a:solidFill>
                  <a:srgbClr val="FF2600"/>
                </a:solidFill>
                <a:latin typeface="Arial"/>
                <a:cs typeface="Arial"/>
              </a:rPr>
              <a:t>p]</a:t>
            </a:r>
            <a:endParaRPr sz="1577">
              <a:latin typeface="Arial"/>
              <a:cs typeface="Arial"/>
            </a:endParaRPr>
          </a:p>
          <a:p>
            <a:pPr marL="441668">
              <a:spcBef>
                <a:spcPts val="9"/>
              </a:spcBef>
            </a:pP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[--edit</a:t>
            </a:r>
            <a:r>
              <a:rPr sz="1577" spc="36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3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-e]</a:t>
            </a:r>
            <a:r>
              <a:rPr sz="1577" spc="3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[--[no-]all</a:t>
            </a:r>
            <a:r>
              <a:rPr sz="1577" spc="3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3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--[no-]ignore-removal</a:t>
            </a:r>
            <a:r>
              <a:rPr sz="1577" spc="36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3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[--update</a:t>
            </a:r>
            <a:r>
              <a:rPr sz="1577" spc="3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3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-</a:t>
            </a:r>
            <a:r>
              <a:rPr sz="1577" spc="-15" dirty="0">
                <a:solidFill>
                  <a:srgbClr val="FF2600"/>
                </a:solidFill>
                <a:latin typeface="Arial"/>
                <a:cs typeface="Arial"/>
              </a:rPr>
              <a:t>u]]</a:t>
            </a:r>
            <a:endParaRPr sz="1577">
              <a:latin typeface="Arial"/>
              <a:cs typeface="Arial"/>
            </a:endParaRPr>
          </a:p>
          <a:p>
            <a:pPr marL="441668" marR="739323">
              <a:lnSpc>
                <a:spcPct val="100400"/>
              </a:lnSpc>
            </a:pP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[--intent-to-add</a:t>
            </a:r>
            <a:r>
              <a:rPr sz="1577" spc="6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|</a:t>
            </a:r>
            <a:r>
              <a:rPr sz="1577" spc="6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-N]</a:t>
            </a:r>
            <a:r>
              <a:rPr sz="1577" spc="6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[--refresh]</a:t>
            </a:r>
            <a:r>
              <a:rPr sz="1577" spc="6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[--ignore-errors]</a:t>
            </a:r>
            <a:r>
              <a:rPr sz="1577" spc="6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[--ignore-</a:t>
            </a:r>
            <a:r>
              <a:rPr sz="1577" spc="-6" dirty="0">
                <a:solidFill>
                  <a:srgbClr val="FF2600"/>
                </a:solidFill>
                <a:latin typeface="Arial"/>
                <a:cs typeface="Arial"/>
              </a:rPr>
              <a:t>missing]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[--chmod=(+|-)x]</a:t>
            </a:r>
            <a:r>
              <a:rPr sz="1577" spc="61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dirty="0">
                <a:solidFill>
                  <a:srgbClr val="FF2600"/>
                </a:solidFill>
                <a:latin typeface="Arial"/>
                <a:cs typeface="Arial"/>
              </a:rPr>
              <a:t>[--]</a:t>
            </a:r>
            <a:r>
              <a:rPr sz="1577" spc="6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77" spc="-6" dirty="0">
                <a:solidFill>
                  <a:srgbClr val="FF2600"/>
                </a:solidFill>
                <a:latin typeface="Arial"/>
                <a:cs typeface="Arial"/>
              </a:rPr>
              <a:t>[&lt;pathspec&gt;…]</a:t>
            </a:r>
            <a:endParaRPr sz="1577">
              <a:latin typeface="Arial"/>
              <a:cs typeface="Arial"/>
            </a:endParaRPr>
          </a:p>
          <a:p>
            <a:pPr marL="3679287">
              <a:spcBef>
                <a:spcPts val="1443"/>
              </a:spcBef>
            </a:pPr>
            <a:r>
              <a:rPr sz="1182" dirty="0">
                <a:solidFill>
                  <a:srgbClr val="615445"/>
                </a:solidFill>
                <a:latin typeface="Arial"/>
                <a:cs typeface="Arial"/>
              </a:rPr>
              <a:t>Example</a:t>
            </a:r>
            <a:r>
              <a:rPr sz="1182" spc="94" dirty="0">
                <a:solidFill>
                  <a:srgbClr val="615445"/>
                </a:solidFill>
                <a:latin typeface="Arial"/>
                <a:cs typeface="Arial"/>
              </a:rPr>
              <a:t> </a:t>
            </a:r>
            <a:r>
              <a:rPr sz="1182" dirty="0">
                <a:solidFill>
                  <a:srgbClr val="615445"/>
                </a:solidFill>
                <a:latin typeface="Arial"/>
                <a:cs typeface="Arial"/>
              </a:rPr>
              <a:t>from:</a:t>
            </a:r>
            <a:r>
              <a:rPr sz="1182" spc="94" dirty="0">
                <a:solidFill>
                  <a:srgbClr val="615445"/>
                </a:solidFill>
                <a:latin typeface="Arial"/>
                <a:cs typeface="Arial"/>
              </a:rPr>
              <a:t> </a:t>
            </a:r>
            <a:r>
              <a:rPr sz="1182" u="sng" dirty="0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Arial"/>
                <a:cs typeface="Arial"/>
              </a:rPr>
              <a:t>https://git-scm.com/docs/git-</a:t>
            </a:r>
            <a:r>
              <a:rPr sz="1182" u="sng" spc="-15" dirty="0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Arial"/>
                <a:cs typeface="Arial"/>
              </a:rPr>
              <a:t>add</a:t>
            </a:r>
            <a:endParaRPr sz="1182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13853" y="1710163"/>
            <a:ext cx="2967308" cy="1718837"/>
          </a:xfrm>
          <a:prstGeom prst="rect">
            <a:avLst/>
          </a:prstGeom>
        </p:spPr>
        <p:txBody>
          <a:bodyPr vert="horz" wrap="square" lIns="0" tIns="51214" rIns="0" bIns="0" rtlCol="0" anchor="ctr">
            <a:spAutoFit/>
          </a:bodyPr>
          <a:lstStyle/>
          <a:p>
            <a:pPr marL="7701" marR="3081" indent="84714" algn="ctr">
              <a:lnSpc>
                <a:spcPts val="2571"/>
              </a:lnSpc>
              <a:spcBef>
                <a:spcPts val="403"/>
              </a:spcBef>
            </a:pPr>
            <a:r>
              <a:rPr lang="en-US" sz="2395" cap="none" spc="9" dirty="0">
                <a:solidFill>
                  <a:srgbClr val="004D7F"/>
                </a:solidFill>
                <a:latin typeface="Arial"/>
                <a:cs typeface="Arial"/>
              </a:rPr>
              <a:t>I </a:t>
            </a:r>
            <a:r>
              <a:rPr lang="en-US" sz="2395" cap="none" dirty="0">
                <a:solidFill>
                  <a:srgbClr val="004D7F"/>
                </a:solidFill>
                <a:latin typeface="Arial"/>
                <a:cs typeface="Arial"/>
              </a:rPr>
              <a:t>will</a:t>
            </a:r>
            <a:r>
              <a:rPr lang="en-US" sz="2395" cap="none" spc="6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spc="33" dirty="0">
                <a:solidFill>
                  <a:srgbClr val="004D7F"/>
                </a:solidFill>
                <a:latin typeface="Arial"/>
                <a:cs typeface="Arial"/>
              </a:rPr>
              <a:t>focus</a:t>
            </a:r>
            <a:r>
              <a:rPr lang="en-US" sz="2395" cap="none" spc="9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spc="-15" dirty="0">
                <a:solidFill>
                  <a:srgbClr val="004D7F"/>
                </a:solidFill>
                <a:latin typeface="Arial"/>
                <a:cs typeface="Arial"/>
              </a:rPr>
              <a:t>on </a:t>
            </a:r>
            <a:r>
              <a:rPr lang="en-US" sz="2395" cap="none" dirty="0">
                <a:solidFill>
                  <a:srgbClr val="004D7F"/>
                </a:solidFill>
                <a:latin typeface="Arial"/>
                <a:cs typeface="Arial"/>
              </a:rPr>
              <a:t>accessing</a:t>
            </a:r>
            <a:r>
              <a:rPr lang="en-US" sz="2395" cap="none" spc="52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spc="39" dirty="0">
                <a:solidFill>
                  <a:srgbClr val="004D7F"/>
                </a:solidFill>
                <a:latin typeface="Arial"/>
                <a:cs typeface="Arial"/>
              </a:rPr>
              <a:t>git</a:t>
            </a:r>
            <a:r>
              <a:rPr lang="en-US" sz="2395" cap="none" spc="58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spc="-6" dirty="0">
                <a:solidFill>
                  <a:srgbClr val="004D7F"/>
                </a:solidFill>
                <a:latin typeface="Arial"/>
                <a:cs typeface="Arial"/>
              </a:rPr>
              <a:t>through </a:t>
            </a:r>
            <a:r>
              <a:rPr lang="en-US" sz="2395" cap="none" dirty="0">
                <a:solidFill>
                  <a:srgbClr val="004D7F"/>
                </a:solidFill>
                <a:latin typeface="Arial"/>
                <a:cs typeface="Arial"/>
              </a:rPr>
              <a:t>command</a:t>
            </a:r>
            <a:r>
              <a:rPr lang="en-US" sz="2395" cap="none" spc="69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dirty="0">
                <a:solidFill>
                  <a:srgbClr val="004D7F"/>
                </a:solidFill>
                <a:latin typeface="Arial"/>
                <a:cs typeface="Arial"/>
              </a:rPr>
              <a:t>lines.</a:t>
            </a:r>
            <a:r>
              <a:rPr lang="en-US" sz="2395" cap="none" spc="79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br>
              <a:rPr lang="en-US" sz="2395" cap="none" spc="79" dirty="0">
                <a:solidFill>
                  <a:srgbClr val="004D7F"/>
                </a:solidFill>
                <a:latin typeface="Arial"/>
                <a:cs typeface="Arial"/>
              </a:rPr>
            </a:br>
            <a:r>
              <a:rPr lang="en-US" sz="2395" cap="none" spc="-15" dirty="0">
                <a:solidFill>
                  <a:srgbClr val="004D7F"/>
                </a:solidFill>
                <a:latin typeface="Arial"/>
                <a:cs typeface="Arial"/>
              </a:rPr>
              <a:t>You </a:t>
            </a:r>
            <a:r>
              <a:rPr lang="en-US" sz="2395" cap="none" dirty="0">
                <a:solidFill>
                  <a:srgbClr val="004D7F"/>
                </a:solidFill>
                <a:latin typeface="Arial"/>
                <a:cs typeface="Arial"/>
              </a:rPr>
              <a:t>can</a:t>
            </a:r>
            <a:r>
              <a:rPr lang="en-US" sz="2395" cap="none" spc="-6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dirty="0">
                <a:solidFill>
                  <a:srgbClr val="004D7F"/>
                </a:solidFill>
                <a:latin typeface="Arial"/>
                <a:cs typeface="Arial"/>
              </a:rPr>
              <a:t>explore</a:t>
            </a:r>
            <a:r>
              <a:rPr lang="en-US" sz="2395" cap="none" spc="-6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dirty="0">
                <a:solidFill>
                  <a:srgbClr val="004D7F"/>
                </a:solidFill>
                <a:latin typeface="Arial"/>
                <a:cs typeface="Arial"/>
              </a:rPr>
              <a:t>GUI</a:t>
            </a:r>
            <a:r>
              <a:rPr lang="en-US" sz="2395" cap="none" spc="-3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spc="24" dirty="0">
                <a:solidFill>
                  <a:srgbClr val="004D7F"/>
                </a:solidFill>
                <a:latin typeface="Arial"/>
                <a:cs typeface="Arial"/>
              </a:rPr>
              <a:t>tools </a:t>
            </a:r>
            <a:r>
              <a:rPr lang="en-US" sz="2395" cap="none" dirty="0">
                <a:solidFill>
                  <a:srgbClr val="004D7F"/>
                </a:solidFill>
                <a:latin typeface="Arial"/>
                <a:cs typeface="Arial"/>
              </a:rPr>
              <a:t>on</a:t>
            </a:r>
            <a:r>
              <a:rPr lang="en-US" sz="2395" cap="none" spc="36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dirty="0">
                <a:solidFill>
                  <a:srgbClr val="004D7F"/>
                </a:solidFill>
                <a:latin typeface="Arial"/>
                <a:cs typeface="Arial"/>
              </a:rPr>
              <a:t>your</a:t>
            </a:r>
            <a:r>
              <a:rPr lang="en-US" sz="2395" cap="none" spc="36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lang="en-US" sz="2395" cap="none" spc="-12" dirty="0">
                <a:solidFill>
                  <a:srgbClr val="004D7F"/>
                </a:solidFill>
                <a:latin typeface="Arial"/>
                <a:cs typeface="Arial"/>
              </a:rPr>
              <a:t>own.</a:t>
            </a:r>
            <a:endParaRPr lang="en-US" sz="2395" cap="non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692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51054" y="3461787"/>
            <a:ext cx="1262626" cy="682334"/>
            <a:chOff x="3876357" y="5708743"/>
            <a:chExt cx="2082164" cy="1125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6357" y="5708743"/>
              <a:ext cx="2082069" cy="11249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3476" y="5734920"/>
              <a:ext cx="1987831" cy="10307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79628" y="3477660"/>
            <a:ext cx="1205637" cy="612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23221" rIns="0" bIns="0" rtlCol="0">
            <a:spAutoFit/>
          </a:bodyPr>
          <a:lstStyle/>
          <a:p>
            <a:pPr marL="268004" marR="263384" indent="30805">
              <a:lnSpc>
                <a:spcPct val="102200"/>
              </a:lnSpc>
              <a:spcBef>
                <a:spcPts val="970"/>
              </a:spcBef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Working Directory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40454" y="3461787"/>
            <a:ext cx="1262626" cy="682334"/>
            <a:chOff x="7321932" y="5708743"/>
            <a:chExt cx="2082164" cy="11252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1932" y="5708743"/>
              <a:ext cx="2082069" cy="11249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9052" y="5734921"/>
              <a:ext cx="1987831" cy="10307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69027" y="3477660"/>
            <a:ext cx="1205637" cy="612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23221" rIns="0" bIns="0" rtlCol="0">
            <a:spAutoFit/>
          </a:bodyPr>
          <a:lstStyle/>
          <a:p>
            <a:pPr marL="433197" marR="318448" indent="-110128">
              <a:lnSpc>
                <a:spcPct val="102200"/>
              </a:lnSpc>
              <a:spcBef>
                <a:spcPts val="970"/>
              </a:spcBef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Staging </a:t>
            </a:r>
            <a:r>
              <a:rPr sz="1182" b="1" spc="-12" dirty="0">
                <a:solidFill>
                  <a:srgbClr val="615445"/>
                </a:solidFill>
                <a:latin typeface="Arial"/>
                <a:cs typeface="Arial"/>
              </a:rPr>
              <a:t>Area</a:t>
            </a:r>
            <a:endParaRPr sz="1182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6834" y="3637789"/>
            <a:ext cx="3901859" cy="993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5250">
              <a:lnSpc>
                <a:spcPts val="1161"/>
              </a:lnSpc>
              <a:tabLst>
                <a:tab pos="3224141" algn="l"/>
              </a:tabLst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Local</a:t>
            </a:r>
            <a:r>
              <a:rPr sz="1182" b="1" dirty="0">
                <a:solidFill>
                  <a:srgbClr val="615445"/>
                </a:solidFill>
                <a:latin typeface="Arial"/>
                <a:cs typeface="Arial"/>
              </a:rPr>
              <a:t>	</a:t>
            </a: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Remote</a:t>
            </a:r>
            <a:endParaRPr sz="1182">
              <a:latin typeface="Arial"/>
              <a:cs typeface="Arial"/>
            </a:endParaRPr>
          </a:p>
          <a:p>
            <a:pPr marL="1006172">
              <a:spcBef>
                <a:spcPts val="30"/>
              </a:spcBef>
              <a:tabLst>
                <a:tab pos="3105541" algn="l"/>
              </a:tabLst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Repository</a:t>
            </a:r>
            <a:r>
              <a:rPr sz="1182" b="1" dirty="0">
                <a:solidFill>
                  <a:srgbClr val="615445"/>
                </a:solidFill>
                <a:latin typeface="Arial"/>
                <a:cs typeface="Arial"/>
              </a:rPr>
              <a:t>	</a:t>
            </a: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Repository</a:t>
            </a: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spcBef>
                <a:spcPts val="418"/>
              </a:spcBef>
            </a:pPr>
            <a:endParaRPr sz="1182">
              <a:latin typeface="Arial"/>
              <a:cs typeface="Arial"/>
            </a:endParaRPr>
          </a:p>
          <a:p>
            <a:pPr>
              <a:tabLst>
                <a:tab pos="2211037" algn="l"/>
              </a:tabLst>
            </a:pPr>
            <a:r>
              <a:rPr sz="1577" b="1" spc="-6" dirty="0">
                <a:solidFill>
                  <a:srgbClr val="615445"/>
                </a:solidFill>
                <a:latin typeface="Arial"/>
                <a:cs typeface="Arial"/>
              </a:rPr>
              <a:t>commit</a:t>
            </a:r>
            <a:r>
              <a:rPr sz="1577" b="1" dirty="0">
                <a:solidFill>
                  <a:srgbClr val="615445"/>
                </a:solidFill>
                <a:latin typeface="Arial"/>
                <a:cs typeface="Arial"/>
              </a:rPr>
              <a:t>	</a:t>
            </a:r>
            <a:r>
              <a:rPr sz="1577" b="1" spc="-12" dirty="0">
                <a:solidFill>
                  <a:srgbClr val="615445"/>
                </a:solidFill>
                <a:latin typeface="Arial"/>
                <a:cs typeface="Arial"/>
              </a:rPr>
              <a:t>push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56195" y="3639753"/>
            <a:ext cx="338472" cy="326535"/>
            <a:chOff x="6358445" y="6002223"/>
            <a:chExt cx="558165" cy="53848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8445" y="6002223"/>
              <a:ext cx="557947" cy="53800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00328" y="6023164"/>
              <a:ext cx="474345" cy="454659"/>
            </a:xfrm>
            <a:custGeom>
              <a:avLst/>
              <a:gdLst/>
              <a:ahLst/>
              <a:cxnLst/>
              <a:rect l="l" t="t" r="r" b="b"/>
              <a:pathLst>
                <a:path w="474345" h="454660">
                  <a:moveTo>
                    <a:pt x="221581" y="0"/>
                  </a:moveTo>
                  <a:lnTo>
                    <a:pt x="221581" y="154442"/>
                  </a:lnTo>
                  <a:lnTo>
                    <a:pt x="0" y="154442"/>
                  </a:lnTo>
                  <a:lnTo>
                    <a:pt x="0" y="299799"/>
                  </a:lnTo>
                  <a:lnTo>
                    <a:pt x="221581" y="299799"/>
                  </a:lnTo>
                  <a:lnTo>
                    <a:pt x="221581" y="454240"/>
                  </a:lnTo>
                  <a:lnTo>
                    <a:pt x="474180" y="227120"/>
                  </a:lnTo>
                  <a:lnTo>
                    <a:pt x="22158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948943" y="3461787"/>
            <a:ext cx="3943061" cy="682334"/>
            <a:chOff x="9809542" y="5708743"/>
            <a:chExt cx="6502400" cy="112522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7504" y="5708743"/>
              <a:ext cx="2082069" cy="11249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29650" y="5708743"/>
              <a:ext cx="2082069" cy="11249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9542" y="6002223"/>
              <a:ext cx="557947" cy="5380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60643" y="6002223"/>
              <a:ext cx="557947" cy="538006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99558" y="2435665"/>
            <a:ext cx="1076904" cy="89905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546263" y="1981085"/>
            <a:ext cx="991156" cy="335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61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create/modify</a:t>
            </a:r>
            <a:endParaRPr sz="1182">
              <a:latin typeface="Arial"/>
              <a:cs typeface="Arial"/>
            </a:endParaRPr>
          </a:p>
          <a:p>
            <a:pPr algn="ctr">
              <a:spcBef>
                <a:spcPts val="30"/>
              </a:spcBef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files</a:t>
            </a:r>
            <a:endParaRPr sz="1182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64144" y="4357211"/>
            <a:ext cx="1722779" cy="47511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algn="ctr">
              <a:lnSpc>
                <a:spcPts val="1813"/>
              </a:lnSpc>
              <a:spcBef>
                <a:spcPts val="82"/>
              </a:spcBef>
            </a:pPr>
            <a:r>
              <a:rPr sz="1577" b="1" dirty="0">
                <a:solidFill>
                  <a:srgbClr val="615445"/>
                </a:solidFill>
                <a:latin typeface="Arial"/>
                <a:cs typeface="Arial"/>
              </a:rPr>
              <a:t>stage</a:t>
            </a:r>
            <a:r>
              <a:rPr sz="1577" b="1" spc="39" dirty="0">
                <a:solidFill>
                  <a:srgbClr val="615445"/>
                </a:solidFill>
                <a:latin typeface="Arial"/>
                <a:cs typeface="Arial"/>
              </a:rPr>
              <a:t> </a:t>
            </a:r>
            <a:r>
              <a:rPr sz="1577" b="1" spc="-6" dirty="0">
                <a:solidFill>
                  <a:srgbClr val="615445"/>
                </a:solidFill>
                <a:latin typeface="Arial"/>
                <a:cs typeface="Arial"/>
              </a:rPr>
              <a:t>changes</a:t>
            </a:r>
            <a:endParaRPr sz="1577">
              <a:latin typeface="Arial"/>
              <a:cs typeface="Arial"/>
            </a:endParaRPr>
          </a:p>
          <a:p>
            <a:pPr algn="ctr">
              <a:lnSpc>
                <a:spcPts val="1813"/>
              </a:lnSpc>
            </a:pPr>
            <a:r>
              <a:rPr sz="1577" b="1" dirty="0">
                <a:solidFill>
                  <a:srgbClr val="FF2600"/>
                </a:solidFill>
                <a:latin typeface="Courier New"/>
                <a:cs typeface="Courier New"/>
              </a:rPr>
              <a:t>git</a:t>
            </a:r>
            <a:r>
              <a:rPr sz="1577" b="1" spc="39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577" b="1" dirty="0">
                <a:solidFill>
                  <a:srgbClr val="FF2600"/>
                </a:solidFill>
                <a:latin typeface="Courier New"/>
                <a:cs typeface="Courier New"/>
              </a:rPr>
              <a:t>add</a:t>
            </a:r>
            <a:r>
              <a:rPr sz="1577" b="1" spc="39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577" b="1" spc="-6" dirty="0">
                <a:solidFill>
                  <a:srgbClr val="FF2600"/>
                </a:solidFill>
                <a:latin typeface="Courier New"/>
                <a:cs typeface="Courier New"/>
              </a:rPr>
              <a:t>&lt;file&gt;</a:t>
            </a:r>
            <a:endParaRPr sz="1577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86745" y="1992397"/>
            <a:ext cx="8218818" cy="2948054"/>
          </a:xfrm>
          <a:custGeom>
            <a:avLst/>
            <a:gdLst/>
            <a:ahLst/>
            <a:cxnLst/>
            <a:rect l="l" t="t" r="r" b="b"/>
            <a:pathLst>
              <a:path w="13553440" h="4861559">
                <a:moveTo>
                  <a:pt x="4125328" y="0"/>
                </a:moveTo>
                <a:lnTo>
                  <a:pt x="0" y="0"/>
                </a:lnTo>
                <a:lnTo>
                  <a:pt x="0" y="2394775"/>
                </a:lnTo>
                <a:lnTo>
                  <a:pt x="4125328" y="2394775"/>
                </a:lnTo>
                <a:lnTo>
                  <a:pt x="4125328" y="0"/>
                </a:lnTo>
                <a:close/>
              </a:path>
              <a:path w="13553440" h="4861559">
                <a:moveTo>
                  <a:pt x="13552919" y="577684"/>
                </a:moveTo>
                <a:lnTo>
                  <a:pt x="6124194" y="577684"/>
                </a:lnTo>
                <a:lnTo>
                  <a:pt x="6124194" y="4861357"/>
                </a:lnTo>
                <a:lnTo>
                  <a:pt x="13552919" y="4861357"/>
                </a:lnTo>
                <a:lnTo>
                  <a:pt x="13552919" y="577684"/>
                </a:lnTo>
                <a:close/>
              </a:path>
            </a:pathLst>
          </a:custGeom>
          <a:solidFill>
            <a:srgbClr val="FFFFFF">
              <a:alpha val="9034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21332" y="450890"/>
            <a:ext cx="7420362" cy="839162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-33" dirty="0"/>
              <a:t>Stage</a:t>
            </a:r>
            <a:r>
              <a:rPr spc="-200" dirty="0"/>
              <a:t> </a:t>
            </a:r>
            <a:r>
              <a:rPr spc="-69" dirty="0"/>
              <a:t>Changes</a:t>
            </a:r>
            <a:r>
              <a:rPr spc="-200" dirty="0"/>
              <a:t> </a:t>
            </a:r>
            <a:r>
              <a:rPr dirty="0"/>
              <a:t>to</a:t>
            </a:r>
            <a:r>
              <a:rPr spc="-197" dirty="0"/>
              <a:t> </a:t>
            </a:r>
            <a:r>
              <a:rPr spc="69" dirty="0"/>
              <a:t>a</a:t>
            </a:r>
            <a:r>
              <a:rPr spc="-200" dirty="0"/>
              <a:t> </a:t>
            </a:r>
            <a:r>
              <a:rPr spc="-79" dirty="0"/>
              <a:t>File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44516" y="6515691"/>
            <a:ext cx="3060108" cy="229041"/>
          </a:xfrm>
          <a:prstGeom prst="rect">
            <a:avLst/>
          </a:prstGeom>
        </p:spPr>
        <p:txBody>
          <a:bodyPr vert="horz" wrap="square" lIns="0" tIns="385" rIns="0" bIns="0" rtlCol="0">
            <a:spAutoFit/>
          </a:bodyPr>
          <a:lstStyle/>
          <a:p>
            <a:pPr marL="7701">
              <a:spcBef>
                <a:spcPts val="3"/>
              </a:spcBef>
            </a:pP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Credits:</a:t>
            </a:r>
            <a:r>
              <a:rPr sz="1486" spc="24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visualization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from</a:t>
            </a:r>
            <a:r>
              <a:rPr sz="1486" spc="33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Frank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spc="-15" dirty="0">
                <a:solidFill>
                  <a:srgbClr val="929292"/>
                </a:solidFill>
                <a:latin typeface="Arial"/>
                <a:cs typeface="Arial"/>
              </a:rPr>
              <a:t>Tip</a:t>
            </a:r>
            <a:endParaRPr sz="1486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669">
              <a:spcBef>
                <a:spcPts val="36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14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1520473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185" y="362255"/>
            <a:ext cx="7377757" cy="839162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-79" dirty="0"/>
              <a:t>Committing</a:t>
            </a:r>
            <a:r>
              <a:rPr spc="-173" dirty="0"/>
              <a:t> </a:t>
            </a:r>
            <a:r>
              <a:rPr spc="-49" dirty="0"/>
              <a:t>Changes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07845" y="3803656"/>
            <a:ext cx="2201799" cy="807480"/>
            <a:chOff x="2485842" y="6272510"/>
            <a:chExt cx="3630929" cy="13315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842" y="6272510"/>
              <a:ext cx="2479963" cy="13312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709" y="6623686"/>
              <a:ext cx="652862" cy="62892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015468" y="3803656"/>
            <a:ext cx="1504062" cy="807480"/>
            <a:chOff x="6621099" y="6272510"/>
            <a:chExt cx="2480310" cy="13315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1099" y="6272510"/>
              <a:ext cx="2479963" cy="133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8218" y="6298687"/>
              <a:ext cx="2385725" cy="12370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44042" y="3819531"/>
            <a:ext cx="1447073" cy="720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4247" rIns="0" bIns="0" rtlCol="0">
            <a:spAutoFit/>
          </a:bodyPr>
          <a:lstStyle/>
          <a:p>
            <a:pPr>
              <a:spcBef>
                <a:spcPts val="112"/>
              </a:spcBef>
            </a:pPr>
            <a:endParaRPr sz="1182">
              <a:latin typeface="Times New Roman"/>
              <a:cs typeface="Times New Roman"/>
            </a:endParaRPr>
          </a:p>
          <a:p>
            <a:pPr marL="553722" marR="439358" indent="-110128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Staging </a:t>
            </a:r>
            <a:r>
              <a:rPr sz="1182" b="1" spc="-12" dirty="0">
                <a:solidFill>
                  <a:srgbClr val="615445"/>
                </a:solidFill>
                <a:latin typeface="Arial"/>
                <a:cs typeface="Arial"/>
              </a:rPr>
              <a:t>Area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23090" y="3803656"/>
            <a:ext cx="1504062" cy="807480"/>
            <a:chOff x="10756353" y="6272510"/>
            <a:chExt cx="2480310" cy="133159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6353" y="6272510"/>
              <a:ext cx="2479963" cy="13312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3472" y="6298687"/>
              <a:ext cx="2385725" cy="123704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551663" y="3819531"/>
            <a:ext cx="1447073" cy="720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4247" rIns="0" bIns="0" rtlCol="0">
            <a:spAutoFit/>
          </a:bodyPr>
          <a:lstStyle/>
          <a:p>
            <a:pPr>
              <a:spcBef>
                <a:spcPts val="112"/>
              </a:spcBef>
            </a:pPr>
            <a:endParaRPr sz="1182" dirty="0">
              <a:latin typeface="Times New Roman"/>
              <a:cs typeface="Times New Roman"/>
            </a:endParaRPr>
          </a:p>
          <a:p>
            <a:pPr marL="325379" marR="320373" indent="198693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Local Repository</a:t>
            </a:r>
            <a:endParaRPr sz="1182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52853" y="4043368"/>
            <a:ext cx="1840224" cy="10482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3523" algn="ctr">
              <a:lnSpc>
                <a:spcPts val="1161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Remote</a:t>
            </a:r>
            <a:endParaRPr sz="1182">
              <a:latin typeface="Arial"/>
              <a:cs typeface="Arial"/>
            </a:endParaRPr>
          </a:p>
          <a:p>
            <a:pPr marL="1043523" algn="ctr">
              <a:spcBef>
                <a:spcPts val="30"/>
              </a:spcBef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Repository</a:t>
            </a: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spcBef>
                <a:spcPts val="1313"/>
              </a:spcBef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182" b="1" spc="-12" dirty="0">
                <a:solidFill>
                  <a:srgbClr val="615445"/>
                </a:solidFill>
                <a:latin typeface="Arial"/>
                <a:cs typeface="Arial"/>
              </a:rPr>
              <a:t>push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36910" y="3803656"/>
            <a:ext cx="2209886" cy="807480"/>
            <a:chOff x="13747477" y="6272510"/>
            <a:chExt cx="3644265" cy="133159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11494" y="6272510"/>
              <a:ext cx="2479963" cy="13312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7477" y="6623686"/>
              <a:ext cx="652862" cy="62892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825269" y="4016609"/>
            <a:ext cx="396231" cy="381599"/>
            <a:chOff x="9605593" y="6623686"/>
            <a:chExt cx="653415" cy="62928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5593" y="6623686"/>
              <a:ext cx="652862" cy="6289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647477" y="6644628"/>
              <a:ext cx="569595" cy="545465"/>
            </a:xfrm>
            <a:custGeom>
              <a:avLst/>
              <a:gdLst/>
              <a:ahLst/>
              <a:cxnLst/>
              <a:rect l="l" t="t" r="r" b="b"/>
              <a:pathLst>
                <a:path w="569595" h="545465">
                  <a:moveTo>
                    <a:pt x="265934" y="0"/>
                  </a:moveTo>
                  <a:lnTo>
                    <a:pt x="265934" y="185355"/>
                  </a:lnTo>
                  <a:lnTo>
                    <a:pt x="0" y="185355"/>
                  </a:lnTo>
                  <a:lnTo>
                    <a:pt x="0" y="359806"/>
                  </a:lnTo>
                  <a:lnTo>
                    <a:pt x="265934" y="359806"/>
                  </a:lnTo>
                  <a:lnTo>
                    <a:pt x="265934" y="545162"/>
                  </a:lnTo>
                  <a:lnTo>
                    <a:pt x="569094" y="272581"/>
                  </a:lnTo>
                  <a:lnTo>
                    <a:pt x="265934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82229" y="4920050"/>
            <a:ext cx="10589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1"/>
              </a:lnSpc>
            </a:pPr>
            <a:r>
              <a:rPr sz="1182" b="1" dirty="0">
                <a:solidFill>
                  <a:srgbClr val="615445"/>
                </a:solidFill>
                <a:latin typeface="Arial"/>
                <a:cs typeface="Arial"/>
              </a:rPr>
              <a:t>stage</a:t>
            </a:r>
            <a:r>
              <a:rPr sz="1182" b="1" spc="27" dirty="0">
                <a:solidFill>
                  <a:srgbClr val="615445"/>
                </a:solidFill>
                <a:latin typeface="Arial"/>
                <a:cs typeface="Arial"/>
              </a:rPr>
              <a:t> </a:t>
            </a: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changes</a:t>
            </a:r>
            <a:endParaRPr sz="1182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5580" y="2010603"/>
            <a:ext cx="991156" cy="2447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61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create/modify</a:t>
            </a:r>
            <a:endParaRPr sz="1182">
              <a:latin typeface="Arial"/>
              <a:cs typeface="Arial"/>
            </a:endParaRPr>
          </a:p>
          <a:p>
            <a:pPr algn="ctr">
              <a:spcBef>
                <a:spcPts val="30"/>
              </a:spcBef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files</a:t>
            </a: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spcBef>
                <a:spcPts val="867"/>
              </a:spcBef>
            </a:pPr>
            <a:endParaRPr sz="1182">
              <a:latin typeface="Arial"/>
              <a:cs typeface="Arial"/>
            </a:endParaRPr>
          </a:p>
          <a:p>
            <a:pPr marL="89335" marR="227188" indent="30805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Working Directory</a:t>
            </a:r>
            <a:endParaRPr sz="1182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0522" y="2576590"/>
            <a:ext cx="1272127" cy="105920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879002" y="4739924"/>
            <a:ext cx="4039327" cy="770319"/>
          </a:xfrm>
          <a:prstGeom prst="rect">
            <a:avLst/>
          </a:prstGeom>
        </p:spPr>
        <p:txBody>
          <a:bodyPr vert="horz" wrap="square" lIns="0" tIns="142474" rIns="0" bIns="0" rtlCol="0">
            <a:spAutoFit/>
          </a:bodyPr>
          <a:lstStyle/>
          <a:p>
            <a:pPr marL="249136" algn="ctr">
              <a:spcBef>
                <a:spcPts val="1122"/>
              </a:spcBef>
            </a:pPr>
            <a:r>
              <a:rPr sz="1577" b="1" spc="-6" dirty="0">
                <a:solidFill>
                  <a:srgbClr val="615445"/>
                </a:solidFill>
                <a:latin typeface="Arial"/>
                <a:cs typeface="Arial"/>
              </a:rPr>
              <a:t>commit</a:t>
            </a:r>
            <a:endParaRPr sz="1577">
              <a:latin typeface="Arial"/>
              <a:cs typeface="Arial"/>
            </a:endParaRPr>
          </a:p>
          <a:p>
            <a:pPr marL="7701">
              <a:spcBef>
                <a:spcPts val="1067"/>
              </a:spcBef>
            </a:pPr>
            <a:r>
              <a:rPr sz="1577" b="1" dirty="0">
                <a:solidFill>
                  <a:srgbClr val="FF2600"/>
                </a:solidFill>
                <a:latin typeface="Courier New"/>
                <a:cs typeface="Courier New"/>
              </a:rPr>
              <a:t>git</a:t>
            </a:r>
            <a:r>
              <a:rPr sz="1577" b="1" spc="58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577" b="1" dirty="0">
                <a:solidFill>
                  <a:srgbClr val="FF2600"/>
                </a:solidFill>
                <a:latin typeface="Courier New"/>
                <a:cs typeface="Courier New"/>
              </a:rPr>
              <a:t>commit</a:t>
            </a:r>
            <a:r>
              <a:rPr sz="1577" b="1" spc="61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577" b="1" dirty="0">
                <a:solidFill>
                  <a:srgbClr val="FF2600"/>
                </a:solidFill>
                <a:latin typeface="Courier New"/>
                <a:cs typeface="Courier New"/>
              </a:rPr>
              <a:t>&lt;file(s)&gt;</a:t>
            </a:r>
            <a:r>
              <a:rPr sz="1577" b="1" spc="58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577" b="1" dirty="0">
                <a:solidFill>
                  <a:srgbClr val="FF2600"/>
                </a:solidFill>
                <a:latin typeface="Courier New"/>
                <a:cs typeface="Courier New"/>
              </a:rPr>
              <a:t>-m</a:t>
            </a:r>
            <a:r>
              <a:rPr sz="1577" b="1" spc="61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577" b="1" spc="-6" dirty="0">
                <a:solidFill>
                  <a:srgbClr val="FF2600"/>
                </a:solidFill>
                <a:latin typeface="Courier New"/>
                <a:cs typeface="Courier New"/>
              </a:rPr>
              <a:t>&lt;message&gt;</a:t>
            </a:r>
            <a:endParaRPr sz="1577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221158" y="2457393"/>
            <a:ext cx="2707389" cy="3117868"/>
          </a:xfrm>
          <a:custGeom>
            <a:avLst/>
            <a:gdLst/>
            <a:ahLst/>
            <a:cxnLst/>
            <a:rect l="l" t="t" r="r" b="b"/>
            <a:pathLst>
              <a:path w="4464684" h="5141595">
                <a:moveTo>
                  <a:pt x="4464537" y="0"/>
                </a:moveTo>
                <a:lnTo>
                  <a:pt x="0" y="0"/>
                </a:lnTo>
                <a:lnTo>
                  <a:pt x="0" y="5141114"/>
                </a:lnTo>
                <a:lnTo>
                  <a:pt x="4464537" y="5141114"/>
                </a:lnTo>
                <a:lnTo>
                  <a:pt x="4464537" y="0"/>
                </a:lnTo>
                <a:close/>
              </a:path>
            </a:pathLst>
          </a:custGeom>
          <a:solidFill>
            <a:srgbClr val="FFFFFF">
              <a:alpha val="9034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1064893" y="2036972"/>
            <a:ext cx="3459420" cy="3250330"/>
          </a:xfrm>
          <a:custGeom>
            <a:avLst/>
            <a:gdLst/>
            <a:ahLst/>
            <a:cxnLst/>
            <a:rect l="l" t="t" r="r" b="b"/>
            <a:pathLst>
              <a:path w="5704840" h="5360034">
                <a:moveTo>
                  <a:pt x="5704344" y="4454664"/>
                </a:moveTo>
                <a:lnTo>
                  <a:pt x="4552073" y="4454664"/>
                </a:lnTo>
                <a:lnTo>
                  <a:pt x="4552073" y="0"/>
                </a:lnTo>
                <a:lnTo>
                  <a:pt x="0" y="0"/>
                </a:lnTo>
                <a:lnTo>
                  <a:pt x="0" y="4732934"/>
                </a:lnTo>
                <a:lnTo>
                  <a:pt x="1152271" y="4732934"/>
                </a:lnTo>
                <a:lnTo>
                  <a:pt x="1152271" y="5359463"/>
                </a:lnTo>
                <a:lnTo>
                  <a:pt x="5704344" y="5359463"/>
                </a:lnTo>
                <a:lnTo>
                  <a:pt x="5704344" y="4454664"/>
                </a:lnTo>
                <a:close/>
              </a:path>
            </a:pathLst>
          </a:custGeom>
          <a:solidFill>
            <a:srgbClr val="FFFFFF">
              <a:alpha val="9034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 txBox="1"/>
          <p:nvPr/>
        </p:nvSpPr>
        <p:spPr>
          <a:xfrm>
            <a:off x="144516" y="6515691"/>
            <a:ext cx="3060108" cy="229041"/>
          </a:xfrm>
          <a:prstGeom prst="rect">
            <a:avLst/>
          </a:prstGeom>
        </p:spPr>
        <p:txBody>
          <a:bodyPr vert="horz" wrap="square" lIns="0" tIns="385" rIns="0" bIns="0" rtlCol="0">
            <a:spAutoFit/>
          </a:bodyPr>
          <a:lstStyle/>
          <a:p>
            <a:pPr marL="7701">
              <a:spcBef>
                <a:spcPts val="3"/>
              </a:spcBef>
            </a:pP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Credits:</a:t>
            </a:r>
            <a:r>
              <a:rPr sz="1486" spc="24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visualization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from</a:t>
            </a:r>
            <a:r>
              <a:rPr sz="1486" spc="33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Frank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spc="-15" dirty="0">
                <a:solidFill>
                  <a:srgbClr val="929292"/>
                </a:solidFill>
                <a:latin typeface="Arial"/>
                <a:cs typeface="Arial"/>
              </a:rPr>
              <a:t>Tip</a:t>
            </a:r>
            <a:endParaRPr sz="1486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669">
              <a:spcBef>
                <a:spcPts val="36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15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243915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185" y="408421"/>
            <a:ext cx="10895115" cy="746829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4800" spc="-152" dirty="0"/>
              <a:t>Pushing</a:t>
            </a:r>
            <a:r>
              <a:rPr sz="4800" spc="-170" dirty="0"/>
              <a:t> </a:t>
            </a:r>
            <a:r>
              <a:rPr sz="4800" spc="-69" dirty="0"/>
              <a:t>Changes</a:t>
            </a:r>
            <a:r>
              <a:rPr sz="4800" spc="-224" dirty="0"/>
              <a:t> </a:t>
            </a:r>
            <a:r>
              <a:rPr sz="4800" dirty="0"/>
              <a:t>to</a:t>
            </a:r>
            <a:r>
              <a:rPr sz="4800" spc="-197" dirty="0"/>
              <a:t> </a:t>
            </a:r>
            <a:r>
              <a:rPr sz="4800" spc="-6" dirty="0"/>
              <a:t>Remote</a:t>
            </a:r>
            <a:r>
              <a:rPr sz="4800" spc="-197" dirty="0"/>
              <a:t> </a:t>
            </a:r>
            <a:r>
              <a:rPr sz="4800" spc="-73" dirty="0"/>
              <a:t>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6568" y="1792870"/>
            <a:ext cx="4420156" cy="3139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424374" algn="ctr">
              <a:lnSpc>
                <a:spcPts val="1161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create/modify</a:t>
            </a:r>
            <a:endParaRPr sz="1182">
              <a:latin typeface="Arial"/>
              <a:cs typeface="Arial"/>
            </a:endParaRPr>
          </a:p>
          <a:p>
            <a:pPr marR="3423989" algn="ctr">
              <a:spcBef>
                <a:spcPts val="30"/>
              </a:spcBef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files</a:t>
            </a: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spcBef>
                <a:spcPts val="682"/>
              </a:spcBef>
            </a:pPr>
            <a:endParaRPr sz="1182">
              <a:latin typeface="Arial"/>
              <a:cs typeface="Arial"/>
            </a:endParaRPr>
          </a:p>
          <a:p>
            <a:pPr marL="121295">
              <a:spcBef>
                <a:spcPts val="3"/>
              </a:spcBef>
              <a:tabLst>
                <a:tab pos="2626522" algn="l"/>
              </a:tabLst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Working</a:t>
            </a:r>
            <a:r>
              <a:rPr sz="1182" b="1" dirty="0">
                <a:solidFill>
                  <a:srgbClr val="615445"/>
                </a:solidFill>
                <a:latin typeface="Arial"/>
                <a:cs typeface="Arial"/>
              </a:rPr>
              <a:t>	</a:t>
            </a: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Staging</a:t>
            </a:r>
            <a:endParaRPr sz="1182">
              <a:latin typeface="Arial"/>
              <a:cs typeface="Arial"/>
            </a:endParaRPr>
          </a:p>
          <a:p>
            <a:pPr marL="90105">
              <a:spcBef>
                <a:spcPts val="30"/>
              </a:spcBef>
              <a:tabLst>
                <a:tab pos="2736650" algn="l"/>
              </a:tabLst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Directory</a:t>
            </a:r>
            <a:r>
              <a:rPr sz="1182" b="1" dirty="0">
                <a:solidFill>
                  <a:srgbClr val="615445"/>
                </a:solidFill>
                <a:latin typeface="Arial"/>
                <a:cs typeface="Arial"/>
              </a:rPr>
              <a:t>	</a:t>
            </a:r>
            <a:r>
              <a:rPr sz="1182" b="1" spc="-12" dirty="0">
                <a:solidFill>
                  <a:srgbClr val="615445"/>
                </a:solidFill>
                <a:latin typeface="Arial"/>
                <a:cs typeface="Arial"/>
              </a:rPr>
              <a:t>Area</a:t>
            </a:r>
            <a:endParaRPr sz="1182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82">
              <a:latin typeface="Arial"/>
              <a:cs typeface="Arial"/>
            </a:endParaRPr>
          </a:p>
          <a:p>
            <a:pPr>
              <a:spcBef>
                <a:spcPts val="1289"/>
              </a:spcBef>
            </a:pPr>
            <a:endParaRPr sz="1182">
              <a:latin typeface="Arial"/>
              <a:cs typeface="Arial"/>
            </a:endParaRPr>
          </a:p>
          <a:p>
            <a:pPr marL="1134013">
              <a:tabLst>
                <a:tab pos="3877594" algn="l"/>
              </a:tabLst>
            </a:pPr>
            <a:r>
              <a:rPr sz="1182" b="1" dirty="0">
                <a:solidFill>
                  <a:srgbClr val="615445"/>
                </a:solidFill>
                <a:latin typeface="Arial"/>
                <a:cs typeface="Arial"/>
              </a:rPr>
              <a:t>stage</a:t>
            </a:r>
            <a:r>
              <a:rPr sz="1182" b="1" spc="27" dirty="0">
                <a:solidFill>
                  <a:srgbClr val="615445"/>
                </a:solidFill>
                <a:latin typeface="Arial"/>
                <a:cs typeface="Arial"/>
              </a:rPr>
              <a:t> </a:t>
            </a: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changes</a:t>
            </a:r>
            <a:r>
              <a:rPr sz="1182" b="1" dirty="0">
                <a:solidFill>
                  <a:srgbClr val="615445"/>
                </a:solidFill>
                <a:latin typeface="Arial"/>
                <a:cs typeface="Arial"/>
              </a:rPr>
              <a:t>	</a:t>
            </a: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commit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57205" y="2351818"/>
            <a:ext cx="4664287" cy="2013888"/>
            <a:chOff x="3061963" y="3878322"/>
            <a:chExt cx="7691755" cy="33210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1963" y="5880909"/>
              <a:ext cx="2454824" cy="13182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3648" y="5880909"/>
              <a:ext cx="2454824" cy="13182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8507" y="6228439"/>
              <a:ext cx="646865" cy="6231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6748" y="6228439"/>
              <a:ext cx="646865" cy="6231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9651" y="3878322"/>
              <a:ext cx="2077492" cy="173002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819607" y="3566189"/>
            <a:ext cx="1488660" cy="799394"/>
            <a:chOff x="11245332" y="5880910"/>
            <a:chExt cx="2454910" cy="13182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5332" y="5880910"/>
              <a:ext cx="2454824" cy="13182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2451" y="5907087"/>
              <a:ext cx="2360586" cy="122400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848180" y="3582063"/>
            <a:ext cx="1431670" cy="720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6546" rIns="0" bIns="0" rtlCol="0">
            <a:spAutoFit/>
          </a:bodyPr>
          <a:lstStyle/>
          <a:p>
            <a:pPr>
              <a:spcBef>
                <a:spcPts val="52"/>
              </a:spcBef>
            </a:pPr>
            <a:endParaRPr sz="1182" dirty="0">
              <a:latin typeface="Times New Roman"/>
              <a:cs typeface="Times New Roman"/>
            </a:endParaRPr>
          </a:p>
          <a:p>
            <a:pPr marL="317678" marR="313057" indent="198693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Local Repository</a:t>
            </a:r>
            <a:endParaRPr sz="1182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312735" y="3566189"/>
            <a:ext cx="1488660" cy="799394"/>
            <a:chOff x="15356684" y="5880910"/>
            <a:chExt cx="2454910" cy="131826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56684" y="5880910"/>
              <a:ext cx="2454824" cy="13182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03803" y="5907087"/>
              <a:ext cx="2360586" cy="122400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341308" y="3582063"/>
            <a:ext cx="1431670" cy="720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6546" rIns="0" bIns="0" rtlCol="0">
            <a:spAutoFit/>
          </a:bodyPr>
          <a:lstStyle/>
          <a:p>
            <a:pPr>
              <a:spcBef>
                <a:spcPts val="52"/>
              </a:spcBef>
            </a:pPr>
            <a:endParaRPr sz="1182" dirty="0">
              <a:latin typeface="Times New Roman"/>
              <a:cs typeface="Times New Roman"/>
            </a:endParaRPr>
          </a:p>
          <a:p>
            <a:pPr marL="317678" marR="313057" indent="118215">
              <a:lnSpc>
                <a:spcPct val="102200"/>
              </a:lnSpc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Remote Repository</a:t>
            </a:r>
            <a:endParaRPr sz="1182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614347" y="3776931"/>
            <a:ext cx="392381" cy="378133"/>
            <a:chOff x="14204991" y="6228439"/>
            <a:chExt cx="647065" cy="62357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4991" y="6228439"/>
              <a:ext cx="646865" cy="62318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246875" y="6249381"/>
              <a:ext cx="563245" cy="539750"/>
            </a:xfrm>
            <a:custGeom>
              <a:avLst/>
              <a:gdLst/>
              <a:ahLst/>
              <a:cxnLst/>
              <a:rect l="l" t="t" r="r" b="b"/>
              <a:pathLst>
                <a:path w="563244" h="539750">
                  <a:moveTo>
                    <a:pt x="263133" y="0"/>
                  </a:moveTo>
                  <a:lnTo>
                    <a:pt x="263133" y="183401"/>
                  </a:lnTo>
                  <a:lnTo>
                    <a:pt x="0" y="183401"/>
                  </a:lnTo>
                  <a:lnTo>
                    <a:pt x="0" y="356016"/>
                  </a:lnTo>
                  <a:lnTo>
                    <a:pt x="263133" y="356016"/>
                  </a:lnTo>
                  <a:lnTo>
                    <a:pt x="263133" y="539418"/>
                  </a:lnTo>
                  <a:lnTo>
                    <a:pt x="563092" y="269709"/>
                  </a:lnTo>
                  <a:lnTo>
                    <a:pt x="263133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23603" y="4534464"/>
            <a:ext cx="1174061" cy="748127"/>
          </a:xfrm>
          <a:prstGeom prst="rect">
            <a:avLst/>
          </a:prstGeom>
        </p:spPr>
        <p:txBody>
          <a:bodyPr vert="horz" wrap="square" lIns="0" tIns="99732" rIns="0" bIns="0" rtlCol="0">
            <a:spAutoFit/>
          </a:bodyPr>
          <a:lstStyle/>
          <a:p>
            <a:pPr algn="ctr">
              <a:spcBef>
                <a:spcPts val="785"/>
              </a:spcBef>
            </a:pPr>
            <a:r>
              <a:rPr sz="1577" b="1" spc="-12" dirty="0">
                <a:solidFill>
                  <a:srgbClr val="615445"/>
                </a:solidFill>
                <a:latin typeface="Arial"/>
                <a:cs typeface="Arial"/>
              </a:rPr>
              <a:t>push</a:t>
            </a:r>
            <a:endParaRPr sz="1577">
              <a:latin typeface="Arial"/>
              <a:cs typeface="Arial"/>
            </a:endParaRPr>
          </a:p>
          <a:p>
            <a:pPr algn="ctr">
              <a:spcBef>
                <a:spcPts val="858"/>
              </a:spcBef>
            </a:pPr>
            <a:r>
              <a:rPr sz="1880" b="1" dirty="0">
                <a:solidFill>
                  <a:srgbClr val="FF2600"/>
                </a:solidFill>
                <a:latin typeface="Courier New"/>
                <a:cs typeface="Courier New"/>
              </a:rPr>
              <a:t>git</a:t>
            </a:r>
            <a:r>
              <a:rPr sz="1880" b="1" spc="3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80" b="1" spc="-12" dirty="0">
                <a:solidFill>
                  <a:srgbClr val="FF2600"/>
                </a:solidFill>
                <a:latin typeface="Courier New"/>
                <a:cs typeface="Courier New"/>
              </a:rPr>
              <a:t>push</a:t>
            </a:r>
            <a:endParaRPr sz="188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19227" y="1818282"/>
            <a:ext cx="5335840" cy="3737437"/>
          </a:xfrm>
          <a:custGeom>
            <a:avLst/>
            <a:gdLst/>
            <a:ahLst/>
            <a:cxnLst/>
            <a:rect l="l" t="t" r="r" b="b"/>
            <a:pathLst>
              <a:path w="8799195" h="6163309">
                <a:moveTo>
                  <a:pt x="8798992" y="0"/>
                </a:moveTo>
                <a:lnTo>
                  <a:pt x="0" y="0"/>
                </a:lnTo>
                <a:lnTo>
                  <a:pt x="0" y="6163276"/>
                </a:lnTo>
                <a:lnTo>
                  <a:pt x="8798992" y="6163276"/>
                </a:lnTo>
                <a:lnTo>
                  <a:pt x="8798992" y="0"/>
                </a:lnTo>
                <a:close/>
              </a:path>
            </a:pathLst>
          </a:custGeom>
          <a:solidFill>
            <a:srgbClr val="FFFFFF">
              <a:alpha val="9034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 txBox="1"/>
          <p:nvPr/>
        </p:nvSpPr>
        <p:spPr>
          <a:xfrm>
            <a:off x="144516" y="6515691"/>
            <a:ext cx="3060108" cy="229041"/>
          </a:xfrm>
          <a:prstGeom prst="rect">
            <a:avLst/>
          </a:prstGeom>
        </p:spPr>
        <p:txBody>
          <a:bodyPr vert="horz" wrap="square" lIns="0" tIns="385" rIns="0" bIns="0" rtlCol="0">
            <a:spAutoFit/>
          </a:bodyPr>
          <a:lstStyle/>
          <a:p>
            <a:pPr marL="7701">
              <a:spcBef>
                <a:spcPts val="3"/>
              </a:spcBef>
            </a:pP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Credits:</a:t>
            </a:r>
            <a:r>
              <a:rPr sz="1486" spc="24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visualization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from</a:t>
            </a:r>
            <a:r>
              <a:rPr sz="1486" spc="33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Frank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spc="-15" dirty="0">
                <a:solidFill>
                  <a:srgbClr val="929292"/>
                </a:solidFill>
                <a:latin typeface="Arial"/>
                <a:cs typeface="Arial"/>
              </a:rPr>
              <a:t>Tip</a:t>
            </a:r>
            <a:endParaRPr sz="1486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669">
              <a:spcBef>
                <a:spcPts val="36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16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97568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913" y="305987"/>
            <a:ext cx="11542815" cy="746829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4800" spc="-139" dirty="0"/>
              <a:t>Pulling</a:t>
            </a:r>
            <a:r>
              <a:rPr sz="4800" spc="-170" dirty="0"/>
              <a:t> </a:t>
            </a:r>
            <a:r>
              <a:rPr sz="4800" spc="-69" dirty="0"/>
              <a:t>Changes</a:t>
            </a:r>
            <a:r>
              <a:rPr sz="4800" spc="-227" dirty="0"/>
              <a:t> </a:t>
            </a:r>
            <a:r>
              <a:rPr sz="4800" spc="-52" dirty="0"/>
              <a:t>from</a:t>
            </a:r>
            <a:r>
              <a:rPr sz="4800" spc="-243" dirty="0"/>
              <a:t> </a:t>
            </a:r>
            <a:r>
              <a:rPr sz="4800" spc="-6" dirty="0"/>
              <a:t>Remote</a:t>
            </a:r>
            <a:r>
              <a:rPr sz="4800" spc="-218" dirty="0"/>
              <a:t> </a:t>
            </a:r>
            <a:r>
              <a:rPr sz="4800" spc="-82" dirty="0"/>
              <a:t>Repository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08374" y="3018199"/>
            <a:ext cx="1461705" cy="785532"/>
            <a:chOff x="2816530" y="4977234"/>
            <a:chExt cx="2410460" cy="1295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6530" y="4977234"/>
              <a:ext cx="2409964" cy="1294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3650" y="5003411"/>
              <a:ext cx="2315726" cy="120074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36948" y="3034074"/>
            <a:ext cx="1404330" cy="684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70969" rIns="0" bIns="0" rtlCol="0">
            <a:spAutoFit/>
          </a:bodyPr>
          <a:lstStyle/>
          <a:p>
            <a:pPr marL="367351" marR="362730" indent="30805">
              <a:lnSpc>
                <a:spcPct val="102200"/>
              </a:lnSpc>
              <a:spcBef>
                <a:spcPts val="1346"/>
              </a:spcBef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Working Directory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22217" y="3018199"/>
            <a:ext cx="1461705" cy="785532"/>
            <a:chOff x="14877598" y="4977234"/>
            <a:chExt cx="2410460" cy="12954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7598" y="4977234"/>
              <a:ext cx="2409964" cy="1294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4718" y="5003412"/>
              <a:ext cx="2315726" cy="120074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050791" y="3034074"/>
            <a:ext cx="1404330" cy="684000"/>
          </a:xfrm>
          <a:prstGeom prst="rect">
            <a:avLst/>
          </a:prstGeom>
          <a:ln w="10470">
            <a:solidFill>
              <a:srgbClr val="C70000"/>
            </a:solidFill>
          </a:ln>
        </p:spPr>
        <p:txBody>
          <a:bodyPr vert="horz" wrap="square" lIns="0" tIns="170969" rIns="0" bIns="0" rtlCol="0">
            <a:spAutoFit/>
          </a:bodyPr>
          <a:lstStyle/>
          <a:p>
            <a:pPr marL="303815" marR="299195" indent="118215">
              <a:lnSpc>
                <a:spcPct val="102200"/>
              </a:lnSpc>
              <a:spcBef>
                <a:spcPts val="1346"/>
              </a:spcBef>
            </a:pPr>
            <a:r>
              <a:rPr sz="1182" b="1" spc="-6" dirty="0">
                <a:solidFill>
                  <a:srgbClr val="615445"/>
                </a:solidFill>
                <a:latin typeface="Arial"/>
                <a:cs typeface="Arial"/>
              </a:rPr>
              <a:t>Remote Repository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61264" y="3224998"/>
            <a:ext cx="5261907" cy="371972"/>
            <a:chOff x="5707174" y="5318260"/>
            <a:chExt cx="8677275" cy="61341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7174" y="5318260"/>
              <a:ext cx="8676879" cy="6129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49061" y="5339202"/>
              <a:ext cx="8593455" cy="529590"/>
            </a:xfrm>
            <a:custGeom>
              <a:avLst/>
              <a:gdLst/>
              <a:ahLst/>
              <a:cxnLst/>
              <a:rect l="l" t="t" r="r" b="b"/>
              <a:pathLst>
                <a:path w="8593455" h="529589">
                  <a:moveTo>
                    <a:pt x="294265" y="0"/>
                  </a:moveTo>
                  <a:lnTo>
                    <a:pt x="0" y="264583"/>
                  </a:lnTo>
                  <a:lnTo>
                    <a:pt x="294265" y="529167"/>
                  </a:lnTo>
                  <a:lnTo>
                    <a:pt x="294265" y="349250"/>
                  </a:lnTo>
                  <a:lnTo>
                    <a:pt x="8593109" y="349250"/>
                  </a:lnTo>
                  <a:lnTo>
                    <a:pt x="8593109" y="179917"/>
                  </a:lnTo>
                  <a:lnTo>
                    <a:pt x="294265" y="179917"/>
                  </a:lnTo>
                  <a:lnTo>
                    <a:pt x="29426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89982" y="3830090"/>
            <a:ext cx="1204482" cy="828882"/>
          </a:xfrm>
          <a:prstGeom prst="rect">
            <a:avLst/>
          </a:prstGeom>
        </p:spPr>
        <p:txBody>
          <a:bodyPr vert="horz" wrap="square" lIns="0" tIns="132462" rIns="0" bIns="0" rtlCol="0">
            <a:spAutoFit/>
          </a:bodyPr>
          <a:lstStyle/>
          <a:p>
            <a:pPr algn="ctr">
              <a:spcBef>
                <a:spcPts val="1043"/>
              </a:spcBef>
            </a:pPr>
            <a:r>
              <a:rPr sz="1577" b="1" spc="-12" dirty="0">
                <a:solidFill>
                  <a:srgbClr val="615445"/>
                </a:solidFill>
                <a:latin typeface="Arial"/>
                <a:cs typeface="Arial"/>
              </a:rPr>
              <a:t>pull</a:t>
            </a:r>
            <a:endParaRPr sz="1577">
              <a:latin typeface="Arial"/>
              <a:cs typeface="Arial"/>
            </a:endParaRPr>
          </a:p>
          <a:p>
            <a:pPr algn="ctr">
              <a:spcBef>
                <a:spcPts val="1186"/>
              </a:spcBef>
            </a:pPr>
            <a:r>
              <a:rPr sz="1940" b="1" dirty="0">
                <a:solidFill>
                  <a:srgbClr val="FF2600"/>
                </a:solidFill>
                <a:latin typeface="Courier New"/>
                <a:cs typeface="Courier New"/>
              </a:rPr>
              <a:t>git</a:t>
            </a:r>
            <a:r>
              <a:rPr sz="1940" b="1" spc="3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940" b="1" spc="-12" dirty="0">
                <a:solidFill>
                  <a:srgbClr val="FF2600"/>
                </a:solidFill>
                <a:latin typeface="Courier New"/>
                <a:cs typeface="Courier New"/>
              </a:rPr>
              <a:t>pull</a:t>
            </a:r>
            <a:endParaRPr sz="194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516" y="6515691"/>
            <a:ext cx="3060108" cy="229041"/>
          </a:xfrm>
          <a:prstGeom prst="rect">
            <a:avLst/>
          </a:prstGeom>
        </p:spPr>
        <p:txBody>
          <a:bodyPr vert="horz" wrap="square" lIns="0" tIns="385" rIns="0" bIns="0" rtlCol="0">
            <a:spAutoFit/>
          </a:bodyPr>
          <a:lstStyle/>
          <a:p>
            <a:pPr marL="7701">
              <a:spcBef>
                <a:spcPts val="3"/>
              </a:spcBef>
            </a:pP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Credits:</a:t>
            </a:r>
            <a:r>
              <a:rPr sz="1486" spc="24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visualization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from</a:t>
            </a:r>
            <a:r>
              <a:rPr sz="1486" spc="33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929292"/>
                </a:solidFill>
                <a:latin typeface="Arial"/>
                <a:cs typeface="Arial"/>
              </a:rPr>
              <a:t>Frank</a:t>
            </a:r>
            <a:r>
              <a:rPr sz="1486" spc="30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1486" spc="-15" dirty="0">
                <a:solidFill>
                  <a:srgbClr val="929292"/>
                </a:solidFill>
                <a:latin typeface="Arial"/>
                <a:cs typeface="Arial"/>
              </a:rPr>
              <a:t>Tip</a:t>
            </a:r>
            <a:endParaRPr sz="1486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669">
              <a:spcBef>
                <a:spcPts val="36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17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591471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41B73A-6930-8643-88EA-FA6875A50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" y="1045679"/>
            <a:ext cx="11122152" cy="55922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386B3-264E-E44A-8697-BC3ED517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05DF973-951A-EF49-BCE0-E78BC6268A61}"/>
              </a:ext>
            </a:extLst>
          </p:cNvPr>
          <p:cNvSpPr txBox="1"/>
          <p:nvPr/>
        </p:nvSpPr>
        <p:spPr>
          <a:xfrm>
            <a:off x="776188" y="195579"/>
            <a:ext cx="10280650" cy="752129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>
            <a:lvl1pPr marL="7701">
              <a:lnSpc>
                <a:spcPct val="100000"/>
              </a:lnSpc>
              <a:spcBef>
                <a:spcPts val="64"/>
              </a:spcBef>
              <a:buNone/>
              <a:defRPr sz="4800" cap="all" spc="-139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GitHub View of a Commit</a:t>
            </a:r>
          </a:p>
        </p:txBody>
      </p:sp>
    </p:spTree>
    <p:extLst>
      <p:ext uri="{BB962C8B-B14F-4D97-AF65-F5344CB8AC3E}">
        <p14:creationId xmlns:p14="http://schemas.microsoft.com/office/powerpoint/2010/main" val="226723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185" y="362255"/>
            <a:ext cx="6099423" cy="839162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-88" dirty="0"/>
              <a:t>When</a:t>
            </a:r>
            <a:r>
              <a:rPr spc="-188" dirty="0"/>
              <a:t> </a:t>
            </a:r>
            <a:r>
              <a:rPr dirty="0"/>
              <a:t>to</a:t>
            </a:r>
            <a:r>
              <a:rPr spc="-188" dirty="0"/>
              <a:t> </a:t>
            </a:r>
            <a:r>
              <a:rPr spc="-69" dirty="0"/>
              <a:t>Commit?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1332" y="1660703"/>
            <a:ext cx="10781423" cy="3587810"/>
          </a:xfrm>
          <a:prstGeom prst="rect">
            <a:avLst/>
          </a:prstGeom>
        </p:spPr>
        <p:txBody>
          <a:bodyPr vert="horz" wrap="square" lIns="0" tIns="51214" rIns="0" bIns="0" rtlCol="0">
            <a:spAutoFit/>
          </a:bodyPr>
          <a:lstStyle/>
          <a:p>
            <a:pPr marL="312286" marR="3081" indent="-304971" algn="just">
              <a:lnSpc>
                <a:spcPts val="2571"/>
              </a:lnSpc>
              <a:spcBef>
                <a:spcPts val="403"/>
              </a:spcBef>
              <a:buSzPct val="122784"/>
              <a:buChar char="•"/>
              <a:tabLst>
                <a:tab pos="312286" algn="l"/>
              </a:tabLst>
            </a:pPr>
            <a:r>
              <a:rPr sz="2395" spc="-130" dirty="0">
                <a:latin typeface="Arial"/>
                <a:cs typeface="Arial"/>
              </a:rPr>
              <a:t>You</a:t>
            </a:r>
            <a:r>
              <a:rPr sz="2395" spc="-36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want</a:t>
            </a:r>
            <a:r>
              <a:rPr sz="2395" spc="-146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to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commit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often,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spc="-67" dirty="0">
                <a:latin typeface="Arial"/>
                <a:cs typeface="Arial"/>
              </a:rPr>
              <a:t>ideally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when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you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completed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a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unit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of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change</a:t>
            </a:r>
            <a:r>
              <a:rPr sz="2395" spc="-88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(but</a:t>
            </a:r>
            <a:r>
              <a:rPr sz="2395" spc="-91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not </a:t>
            </a:r>
            <a:r>
              <a:rPr sz="2395" dirty="0">
                <a:latin typeface="Arial"/>
                <a:cs typeface="Arial"/>
              </a:rPr>
              <a:t>for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64" dirty="0">
                <a:latin typeface="Arial"/>
                <a:cs typeface="Arial"/>
              </a:rPr>
              <a:t>every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45" dirty="0">
                <a:latin typeface="Arial"/>
                <a:cs typeface="Arial"/>
              </a:rPr>
              <a:t>single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line)</a:t>
            </a:r>
            <a:endParaRPr sz="2395" dirty="0">
              <a:latin typeface="Arial"/>
              <a:cs typeface="Arial"/>
            </a:endParaRPr>
          </a:p>
          <a:p>
            <a:pPr marL="312286" marR="173664" indent="-304971" algn="just">
              <a:lnSpc>
                <a:spcPts val="2571"/>
              </a:lnSpc>
              <a:spcBef>
                <a:spcPts val="2253"/>
              </a:spcBef>
              <a:buSzPct val="122784"/>
              <a:buChar char="•"/>
              <a:tabLst>
                <a:tab pos="312286" algn="l"/>
              </a:tabLst>
            </a:pPr>
            <a:r>
              <a:rPr sz="2395" spc="-130" dirty="0">
                <a:latin typeface="Arial"/>
                <a:cs typeface="Arial"/>
              </a:rPr>
              <a:t>You</a:t>
            </a:r>
            <a:r>
              <a:rPr sz="2395" spc="-36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don’t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want</a:t>
            </a:r>
            <a:r>
              <a:rPr sz="2395" spc="-6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to</a:t>
            </a:r>
            <a:r>
              <a:rPr sz="2395" spc="-69" dirty="0">
                <a:latin typeface="Arial"/>
                <a:cs typeface="Arial"/>
              </a:rPr>
              <a:t> </a:t>
            </a:r>
            <a:r>
              <a:rPr sz="2395" spc="-49" dirty="0">
                <a:latin typeface="Arial"/>
                <a:cs typeface="Arial"/>
              </a:rPr>
              <a:t>have</a:t>
            </a:r>
            <a:r>
              <a:rPr sz="2395" spc="-6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“</a:t>
            </a:r>
            <a:r>
              <a:rPr sz="2395" i="1" dirty="0">
                <a:latin typeface="Arial"/>
                <a:cs typeface="Arial"/>
              </a:rPr>
              <a:t>tangled</a:t>
            </a:r>
            <a:r>
              <a:rPr sz="2395" i="1" spc="-69" dirty="0">
                <a:latin typeface="Arial"/>
                <a:cs typeface="Arial"/>
              </a:rPr>
              <a:t> </a:t>
            </a:r>
            <a:r>
              <a:rPr sz="2395" i="1" dirty="0">
                <a:latin typeface="Arial"/>
                <a:cs typeface="Arial"/>
              </a:rPr>
              <a:t>commits”</a:t>
            </a:r>
            <a:r>
              <a:rPr sz="2395" i="1" spc="-6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—</a:t>
            </a:r>
            <a:r>
              <a:rPr sz="2395" spc="-6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think</a:t>
            </a:r>
            <a:r>
              <a:rPr sz="2395" spc="-6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of</a:t>
            </a:r>
            <a:r>
              <a:rPr sz="2395" spc="-69" dirty="0">
                <a:latin typeface="Arial"/>
                <a:cs typeface="Arial"/>
              </a:rPr>
              <a:t> </a:t>
            </a:r>
            <a:r>
              <a:rPr sz="2395" spc="-12" dirty="0">
                <a:latin typeface="Arial"/>
                <a:cs typeface="Arial"/>
              </a:rPr>
              <a:t>your</a:t>
            </a:r>
            <a:r>
              <a:rPr sz="2395" spc="-6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commits</a:t>
            </a:r>
            <a:r>
              <a:rPr sz="2395" spc="-6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in</a:t>
            </a:r>
            <a:r>
              <a:rPr sz="2395" spc="-69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terms</a:t>
            </a:r>
            <a:r>
              <a:rPr sz="2395" spc="-67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of </a:t>
            </a:r>
            <a:r>
              <a:rPr sz="2395" spc="-21" dirty="0">
                <a:latin typeface="Arial"/>
                <a:cs typeface="Arial"/>
              </a:rPr>
              <a:t>cohesion.</a:t>
            </a:r>
            <a:r>
              <a:rPr sz="2395" spc="-64" dirty="0">
                <a:latin typeface="Arial"/>
                <a:cs typeface="Arial"/>
              </a:rPr>
              <a:t> </a:t>
            </a:r>
            <a:r>
              <a:rPr sz="2395" spc="-130" dirty="0">
                <a:latin typeface="Arial"/>
                <a:cs typeface="Arial"/>
              </a:rPr>
              <a:t>You</a:t>
            </a:r>
            <a:r>
              <a:rPr sz="2395" spc="-36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don’t</a:t>
            </a:r>
            <a:r>
              <a:rPr sz="2395" spc="-4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want</a:t>
            </a:r>
            <a:r>
              <a:rPr sz="2395" spc="-4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to</a:t>
            </a:r>
            <a:r>
              <a:rPr sz="2395" spc="-49" dirty="0">
                <a:latin typeface="Arial"/>
                <a:cs typeface="Arial"/>
              </a:rPr>
              <a:t> have </a:t>
            </a:r>
            <a:r>
              <a:rPr sz="2395" dirty="0">
                <a:latin typeface="Arial"/>
                <a:cs typeface="Arial"/>
              </a:rPr>
              <a:t>10</a:t>
            </a:r>
            <a:r>
              <a:rPr sz="2395" spc="-49" dirty="0">
                <a:latin typeface="Arial"/>
                <a:cs typeface="Arial"/>
              </a:rPr>
              <a:t> </a:t>
            </a:r>
            <a:r>
              <a:rPr sz="2395" spc="-21" dirty="0">
                <a:latin typeface="Arial"/>
                <a:cs typeface="Arial"/>
              </a:rPr>
              <a:t>completely</a:t>
            </a:r>
            <a:r>
              <a:rPr sz="2395" spc="-49" dirty="0">
                <a:latin typeface="Arial"/>
                <a:cs typeface="Arial"/>
              </a:rPr>
              <a:t> unrelated </a:t>
            </a:r>
            <a:r>
              <a:rPr sz="2395" spc="-58" dirty="0">
                <a:latin typeface="Arial"/>
                <a:cs typeface="Arial"/>
              </a:rPr>
              <a:t>files</a:t>
            </a:r>
            <a:r>
              <a:rPr sz="2395" spc="-4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with</a:t>
            </a:r>
            <a:r>
              <a:rPr sz="2395" spc="-49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unrelated </a:t>
            </a:r>
            <a:r>
              <a:rPr sz="2395" spc="-18" dirty="0">
                <a:latin typeface="Arial"/>
                <a:cs typeface="Arial"/>
              </a:rPr>
              <a:t>changes</a:t>
            </a:r>
            <a:r>
              <a:rPr sz="2395" spc="-130" dirty="0">
                <a:latin typeface="Arial"/>
                <a:cs typeface="Arial"/>
              </a:rPr>
              <a:t> </a:t>
            </a:r>
            <a:r>
              <a:rPr sz="2395" spc="-33" dirty="0">
                <a:latin typeface="Arial"/>
                <a:cs typeface="Arial"/>
              </a:rPr>
              <a:t>appearing</a:t>
            </a:r>
            <a:r>
              <a:rPr sz="2395" spc="-130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in</a:t>
            </a:r>
            <a:r>
              <a:rPr sz="2395" spc="-12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the</a:t>
            </a:r>
            <a:r>
              <a:rPr sz="2395" spc="-130" dirty="0">
                <a:latin typeface="Arial"/>
                <a:cs typeface="Arial"/>
              </a:rPr>
              <a:t> </a:t>
            </a:r>
            <a:r>
              <a:rPr sz="2395" spc="-27" dirty="0">
                <a:latin typeface="Arial"/>
                <a:cs typeface="Arial"/>
              </a:rPr>
              <a:t>same</a:t>
            </a:r>
            <a:r>
              <a:rPr sz="2395" spc="-127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commit</a:t>
            </a:r>
            <a:endParaRPr sz="2395" dirty="0">
              <a:latin typeface="Arial"/>
              <a:cs typeface="Arial"/>
            </a:endParaRPr>
          </a:p>
          <a:p>
            <a:pPr marL="312286" marR="686954" indent="-304971" algn="just">
              <a:lnSpc>
                <a:spcPts val="2571"/>
              </a:lnSpc>
              <a:spcBef>
                <a:spcPts val="2253"/>
              </a:spcBef>
              <a:buSzPct val="122784"/>
              <a:buChar char="•"/>
              <a:tabLst>
                <a:tab pos="312286" algn="l"/>
              </a:tabLst>
            </a:pPr>
            <a:r>
              <a:rPr sz="2395" spc="-64" dirty="0">
                <a:latin typeface="Arial"/>
                <a:cs typeface="Arial"/>
              </a:rPr>
              <a:t>The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commit</a:t>
            </a:r>
            <a:r>
              <a:rPr sz="2395" spc="-143" dirty="0">
                <a:latin typeface="Arial"/>
                <a:cs typeface="Arial"/>
              </a:rPr>
              <a:t> </a:t>
            </a:r>
            <a:r>
              <a:rPr sz="2395" spc="-42" dirty="0">
                <a:latin typeface="Arial"/>
                <a:cs typeface="Arial"/>
              </a:rPr>
              <a:t>message</a:t>
            </a:r>
            <a:r>
              <a:rPr sz="2395" spc="-106" dirty="0">
                <a:latin typeface="Arial"/>
                <a:cs typeface="Arial"/>
              </a:rPr>
              <a:t> </a:t>
            </a:r>
            <a:r>
              <a:rPr sz="2395" spc="-12" dirty="0">
                <a:latin typeface="Arial"/>
                <a:cs typeface="Arial"/>
              </a:rPr>
              <a:t>should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18" dirty="0">
                <a:latin typeface="Arial"/>
                <a:cs typeface="Arial"/>
              </a:rPr>
              <a:t>also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make</a:t>
            </a:r>
            <a:r>
              <a:rPr sz="2395" spc="-106" dirty="0">
                <a:latin typeface="Arial"/>
                <a:cs typeface="Arial"/>
              </a:rPr>
              <a:t> </a:t>
            </a:r>
            <a:r>
              <a:rPr sz="2395" spc="-42" dirty="0">
                <a:latin typeface="Arial"/>
                <a:cs typeface="Arial"/>
              </a:rPr>
              <a:t>sense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100" dirty="0">
                <a:latin typeface="Arial"/>
                <a:cs typeface="Arial"/>
              </a:rPr>
              <a:t>(as</a:t>
            </a:r>
            <a:r>
              <a:rPr sz="2395" spc="-6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much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as</a:t>
            </a:r>
            <a:r>
              <a:rPr sz="2395" spc="-106" dirty="0">
                <a:latin typeface="Arial"/>
                <a:cs typeface="Arial"/>
              </a:rPr>
              <a:t> </a:t>
            </a:r>
            <a:r>
              <a:rPr sz="2395" spc="-39" dirty="0">
                <a:latin typeface="Arial"/>
                <a:cs typeface="Arial"/>
              </a:rPr>
              <a:t>possible)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for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24" dirty="0">
                <a:latin typeface="Arial"/>
                <a:cs typeface="Arial"/>
              </a:rPr>
              <a:t>all </a:t>
            </a:r>
            <a:r>
              <a:rPr sz="2395" spc="-18" dirty="0">
                <a:latin typeface="Arial"/>
                <a:cs typeface="Arial"/>
              </a:rPr>
              <a:t>changes</a:t>
            </a:r>
            <a:r>
              <a:rPr sz="2395" spc="-14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in</a:t>
            </a:r>
            <a:r>
              <a:rPr sz="2395" spc="-130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the</a:t>
            </a:r>
            <a:r>
              <a:rPr sz="2395" spc="-127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change</a:t>
            </a:r>
            <a:r>
              <a:rPr sz="2395" spc="-12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set</a:t>
            </a:r>
            <a:r>
              <a:rPr sz="2395" spc="-12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you</a:t>
            </a:r>
            <a:r>
              <a:rPr sz="2395" spc="-127" dirty="0">
                <a:latin typeface="Arial"/>
                <a:cs typeface="Arial"/>
              </a:rPr>
              <a:t> </a:t>
            </a:r>
            <a:r>
              <a:rPr sz="2395" spc="-64" dirty="0">
                <a:latin typeface="Arial"/>
                <a:cs typeface="Arial"/>
              </a:rPr>
              <a:t>are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committing</a:t>
            </a:r>
            <a:endParaRPr sz="2395" dirty="0">
              <a:latin typeface="Arial"/>
              <a:cs typeface="Arial"/>
            </a:endParaRPr>
          </a:p>
          <a:p>
            <a:pPr marL="312286" indent="-304585" algn="just">
              <a:spcBef>
                <a:spcPts val="1910"/>
              </a:spcBef>
              <a:buSzPct val="122784"/>
              <a:buChar char="•"/>
              <a:tabLst>
                <a:tab pos="312286" algn="l"/>
              </a:tabLst>
            </a:pPr>
            <a:r>
              <a:rPr sz="2395" spc="-36" dirty="0">
                <a:latin typeface="Arial"/>
                <a:cs typeface="Arial"/>
              </a:rPr>
              <a:t>Push</a:t>
            </a:r>
            <a:r>
              <a:rPr sz="2395" spc="-10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max.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at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the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end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of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the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day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spc="-88" dirty="0">
                <a:latin typeface="Arial"/>
                <a:cs typeface="Arial"/>
              </a:rPr>
              <a:t>(ideally</a:t>
            </a:r>
            <a:r>
              <a:rPr sz="2395" spc="-7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on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spc="-12" dirty="0">
                <a:latin typeface="Arial"/>
                <a:cs typeface="Arial"/>
              </a:rPr>
              <a:t>your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own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branch)</a:t>
            </a:r>
            <a:endParaRPr sz="239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687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A3347-8576-FA16-4B27-35AF1FDC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7749-20C1-909A-BE69-465D4AE5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n-US" altLang="en-US" dirty="0"/>
              <a:t>Version Control Systems</a:t>
            </a:r>
          </a:p>
          <a:p>
            <a:pPr marL="608012" lvl="1" indent="-342900"/>
            <a:r>
              <a:rPr lang="en-US" altLang="en-US" dirty="0"/>
              <a:t>Version Control using Git</a:t>
            </a:r>
          </a:p>
          <a:p>
            <a:pPr marL="873125" lvl="2" indent="-342900"/>
            <a:r>
              <a:rPr lang="en-US" altLang="en-US" dirty="0"/>
              <a:t>In-class Exercise</a:t>
            </a:r>
          </a:p>
          <a:p>
            <a:pPr marL="342900" indent="-342900"/>
            <a:r>
              <a:rPr lang="en-US" altLang="en-US" dirty="0"/>
              <a:t>Code Review</a:t>
            </a:r>
          </a:p>
          <a:p>
            <a:pPr marL="342900" indent="-342900"/>
            <a:r>
              <a:rPr lang="en-US" altLang="en-US" dirty="0"/>
              <a:t>Issue Tracking Systems</a:t>
            </a:r>
          </a:p>
          <a:p>
            <a:pPr marL="342900" indent="-342900"/>
            <a:r>
              <a:rPr lang="en-US" altLang="en-US" dirty="0"/>
              <a:t>Build Systems</a:t>
            </a:r>
          </a:p>
          <a:p>
            <a:pPr marL="342900" indent="-342900"/>
            <a:r>
              <a:rPr lang="en-US" altLang="en-US" dirty="0"/>
              <a:t>Refactoring</a:t>
            </a:r>
          </a:p>
          <a:p>
            <a:pPr marL="608012" lvl="1" indent="-342900"/>
            <a:endParaRPr lang="en-US" alt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0DE7D-4BAE-F41A-DF31-318F363A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03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E1D5-CD52-B448-8964-C7AD2B77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765971" cy="1325563"/>
          </a:xfrm>
        </p:spPr>
        <p:txBody>
          <a:bodyPr>
            <a:normAutofit/>
          </a:bodyPr>
          <a:lstStyle/>
          <a:p>
            <a:r>
              <a:rPr lang="en-PT" sz="3800" dirty="0"/>
              <a:t>In-class exercise</a:t>
            </a:r>
            <a:r>
              <a:rPr lang="en-US" sz="3800" dirty="0"/>
              <a:t>: practicing basic usage of </a:t>
            </a:r>
            <a:r>
              <a:rPr lang="en-US" sz="3800" cap="none" dirty="0"/>
              <a:t>git</a:t>
            </a:r>
            <a:endParaRPr lang="en-PT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33F7-BE6A-9E46-A170-F6D8E52CC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145"/>
            <a:ext cx="10684764" cy="4765609"/>
          </a:xfrm>
        </p:spPr>
        <p:txBody>
          <a:bodyPr>
            <a:normAutofit/>
          </a:bodyPr>
          <a:lstStyle/>
          <a:p>
            <a:pPr marL="319988" indent="-304585">
              <a:spcBef>
                <a:spcPts val="1195"/>
              </a:spcBef>
              <a:buSzPct val="122784"/>
              <a:buChar char="•"/>
              <a:tabLst>
                <a:tab pos="319988" algn="l"/>
              </a:tabLst>
            </a:pPr>
            <a:r>
              <a:rPr lang="en-US" sz="2800" spc="-69" dirty="0">
                <a:cs typeface="Arial"/>
              </a:rPr>
              <a:t>See</a:t>
            </a:r>
            <a:r>
              <a:rPr lang="en-US" sz="2800" spc="-58" dirty="0">
                <a:cs typeface="Arial"/>
              </a:rPr>
              <a:t> file accompanying today’s lecture on Brightspace</a:t>
            </a:r>
          </a:p>
          <a:p>
            <a:pPr marL="319988" indent="-304585">
              <a:spcBef>
                <a:spcPts val="1195"/>
              </a:spcBef>
              <a:buSzPct val="122784"/>
              <a:buChar char="•"/>
              <a:tabLst>
                <a:tab pos="319988" algn="l"/>
              </a:tabLst>
            </a:pPr>
            <a:r>
              <a:rPr lang="en-US" sz="2800" spc="-73" dirty="0">
                <a:cs typeface="Arial"/>
              </a:rPr>
              <a:t>We will focus on </a:t>
            </a:r>
            <a:r>
              <a:rPr lang="en-US" sz="2800" b="1" spc="-73" dirty="0">
                <a:cs typeface="Arial"/>
              </a:rPr>
              <a:t>Exercise</a:t>
            </a:r>
            <a:r>
              <a:rPr lang="en-US" sz="2800" b="1" spc="-9" dirty="0">
                <a:cs typeface="Arial"/>
              </a:rPr>
              <a:t> </a:t>
            </a:r>
            <a:r>
              <a:rPr lang="en-US" sz="2800" b="1" spc="-30" dirty="0">
                <a:cs typeface="Arial"/>
              </a:rPr>
              <a:t>1</a:t>
            </a:r>
            <a:endParaRPr lang="en-US" sz="2800" b="1" dirty="0">
              <a:cs typeface="Arial"/>
            </a:endParaRPr>
          </a:p>
          <a:p>
            <a:pPr lvl="1"/>
            <a:r>
              <a:rPr lang="en-US" sz="2800" dirty="0"/>
              <a:t>You are encouraged to follow the other exercises on your own.</a:t>
            </a:r>
          </a:p>
          <a:p>
            <a:r>
              <a:rPr lang="en-US" sz="2800" dirty="0"/>
              <a:t>Submit screenshot of the </a:t>
            </a:r>
            <a:r>
              <a:rPr lang="en-US" sz="2800" dirty="0" err="1"/>
              <a:t>github</a:t>
            </a:r>
            <a:r>
              <a:rPr lang="en-US" sz="2800" dirty="0"/>
              <a:t> view of the push solicited in step 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3E984-84F9-CD44-87FC-A8BA984DC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3" y="1420587"/>
            <a:ext cx="11707111" cy="4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9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42859"/>
            <a:r>
              <a:rPr lang="en-US" spc="-12"/>
              <a:t>Code</a:t>
            </a:r>
            <a:r>
              <a:rPr lang="en-US" spc="-270"/>
              <a:t> </a:t>
            </a:r>
            <a:r>
              <a:rPr lang="en-US" spc="-73"/>
              <a:t>Review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9848" y="2320412"/>
            <a:ext cx="10058400" cy="3851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2286" marR="556417" indent="-182880" algn="just">
              <a:lnSpc>
                <a:spcPct val="90000"/>
              </a:lnSpc>
              <a:spcBef>
                <a:spcPts val="40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400" dirty="0"/>
              <a:t>A</a:t>
            </a:r>
            <a:r>
              <a:rPr lang="en-US" sz="2400" spc="-109" dirty="0"/>
              <a:t> </a:t>
            </a:r>
            <a:r>
              <a:rPr lang="en-US" sz="2400" spc="-21" dirty="0"/>
              <a:t>technique</a:t>
            </a:r>
            <a:r>
              <a:rPr lang="en-US" sz="2400" spc="-109" dirty="0"/>
              <a:t> </a:t>
            </a:r>
            <a:r>
              <a:rPr lang="en-US" sz="2400" spc="-36" dirty="0"/>
              <a:t>where</a:t>
            </a:r>
            <a:r>
              <a:rPr lang="en-US" sz="2400" spc="-109" dirty="0"/>
              <a:t> </a:t>
            </a:r>
            <a:r>
              <a:rPr lang="en-US" sz="2400" spc="-39" dirty="0"/>
              <a:t>developers</a:t>
            </a:r>
            <a:r>
              <a:rPr lang="en-US" sz="2400" spc="-109" dirty="0"/>
              <a:t> </a:t>
            </a:r>
            <a:r>
              <a:rPr lang="en-US" sz="2400" dirty="0"/>
              <a:t>ask</a:t>
            </a:r>
            <a:r>
              <a:rPr lang="en-US" sz="2400" spc="-109" dirty="0"/>
              <a:t> </a:t>
            </a:r>
            <a:r>
              <a:rPr lang="en-US" sz="2400" spc="-18" dirty="0"/>
              <a:t>their</a:t>
            </a:r>
            <a:r>
              <a:rPr lang="en-US" sz="2400" spc="-109" dirty="0"/>
              <a:t> </a:t>
            </a:r>
            <a:r>
              <a:rPr lang="en-US" sz="2400" spc="-24" dirty="0"/>
              <a:t>peers</a:t>
            </a:r>
            <a:r>
              <a:rPr lang="en-US" sz="2400" spc="-109" dirty="0"/>
              <a:t> </a:t>
            </a:r>
            <a:r>
              <a:rPr lang="en-US" sz="2400" dirty="0"/>
              <a:t>to</a:t>
            </a:r>
            <a:r>
              <a:rPr lang="en-US" sz="2400" spc="-109" dirty="0"/>
              <a:t> </a:t>
            </a:r>
            <a:r>
              <a:rPr lang="en-US" sz="2400" spc="-36" dirty="0"/>
              <a:t>identify</a:t>
            </a:r>
            <a:r>
              <a:rPr lang="en-US" sz="2400" spc="-109" dirty="0"/>
              <a:t> </a:t>
            </a:r>
            <a:r>
              <a:rPr lang="en-US" sz="2400" dirty="0"/>
              <a:t>defects</a:t>
            </a:r>
            <a:r>
              <a:rPr lang="en-US" sz="2400" spc="-109" dirty="0"/>
              <a:t> </a:t>
            </a:r>
            <a:r>
              <a:rPr lang="en-US" sz="2400" dirty="0"/>
              <a:t>in</a:t>
            </a:r>
            <a:r>
              <a:rPr lang="en-US" sz="2400" spc="-109" dirty="0"/>
              <a:t> </a:t>
            </a:r>
            <a:r>
              <a:rPr lang="en-US" sz="2400" spc="-18" dirty="0"/>
              <a:t>their</a:t>
            </a:r>
            <a:r>
              <a:rPr lang="en-US" sz="2400" spc="-109" dirty="0"/>
              <a:t> </a:t>
            </a:r>
            <a:r>
              <a:rPr lang="en-US" sz="2400" spc="-12" dirty="0"/>
              <a:t>code </a:t>
            </a:r>
            <a:r>
              <a:rPr lang="en-US" sz="2400" spc="-27" dirty="0"/>
              <a:t>before</a:t>
            </a:r>
            <a:r>
              <a:rPr lang="en-US" sz="2400" spc="-124" dirty="0"/>
              <a:t> </a:t>
            </a:r>
            <a:r>
              <a:rPr lang="en-US" sz="2400" spc="-42" dirty="0"/>
              <a:t>“releasing</a:t>
            </a:r>
            <a:r>
              <a:rPr lang="en-US" sz="2400" spc="-124" dirty="0"/>
              <a:t> </a:t>
            </a:r>
            <a:r>
              <a:rPr lang="en-US" sz="2400" spc="-15" dirty="0"/>
              <a:t>it”</a:t>
            </a:r>
            <a:endParaRPr lang="en-US" sz="2400" dirty="0"/>
          </a:p>
          <a:p>
            <a:pPr marL="312286" indent="-182880" algn="just">
              <a:lnSpc>
                <a:spcPct val="90000"/>
              </a:lnSpc>
              <a:spcBef>
                <a:spcPts val="191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400" dirty="0"/>
              <a:t>Code</a:t>
            </a:r>
            <a:r>
              <a:rPr lang="en-US" sz="2400" spc="-112" dirty="0"/>
              <a:t> </a:t>
            </a:r>
            <a:r>
              <a:rPr lang="en-US" sz="2400" spc="-49" dirty="0"/>
              <a:t>review</a:t>
            </a:r>
            <a:r>
              <a:rPr lang="en-US" sz="2400" spc="-103" dirty="0"/>
              <a:t> </a:t>
            </a:r>
            <a:r>
              <a:rPr lang="en-US" sz="2400" dirty="0"/>
              <a:t>is</a:t>
            </a:r>
            <a:r>
              <a:rPr lang="en-US" sz="2400" spc="-106" dirty="0"/>
              <a:t> </a:t>
            </a:r>
            <a:r>
              <a:rPr lang="en-US" sz="2400" dirty="0"/>
              <a:t>a</a:t>
            </a:r>
            <a:r>
              <a:rPr lang="en-US" sz="2400" spc="-103" dirty="0"/>
              <a:t> </a:t>
            </a:r>
            <a:r>
              <a:rPr lang="en-US" sz="2400" spc="-49" dirty="0"/>
              <a:t>manual</a:t>
            </a:r>
            <a:r>
              <a:rPr lang="en-US" sz="2400" spc="-106" dirty="0"/>
              <a:t> </a:t>
            </a:r>
            <a:r>
              <a:rPr lang="en-US" sz="2400" spc="-15" dirty="0"/>
              <a:t>process</a:t>
            </a:r>
            <a:r>
              <a:rPr lang="en-US" sz="2400" spc="-106" dirty="0"/>
              <a:t> </a:t>
            </a:r>
            <a:r>
              <a:rPr lang="en-US" sz="2400" dirty="0"/>
              <a:t>that</a:t>
            </a:r>
            <a:r>
              <a:rPr lang="en-US" sz="2400" spc="-103" dirty="0"/>
              <a:t> </a:t>
            </a:r>
            <a:r>
              <a:rPr lang="en-US" sz="2400" spc="-67" dirty="0"/>
              <a:t>relies</a:t>
            </a:r>
            <a:r>
              <a:rPr lang="en-US" sz="2400" spc="-100" dirty="0"/>
              <a:t> </a:t>
            </a:r>
            <a:r>
              <a:rPr lang="en-US" sz="2400" dirty="0"/>
              <a:t>on</a:t>
            </a:r>
            <a:r>
              <a:rPr lang="en-US" sz="2400" spc="-106" dirty="0"/>
              <a:t> </a:t>
            </a:r>
            <a:r>
              <a:rPr lang="en-US" sz="2400" spc="-15" dirty="0"/>
              <a:t>human</a:t>
            </a:r>
            <a:r>
              <a:rPr lang="en-US" sz="2400" spc="-103" dirty="0"/>
              <a:t> </a:t>
            </a:r>
            <a:r>
              <a:rPr lang="en-US" sz="2400" spc="-6" dirty="0"/>
              <a:t>judgement</a:t>
            </a:r>
            <a:endParaRPr lang="en-US" sz="2400" dirty="0"/>
          </a:p>
          <a:p>
            <a:pPr marL="312286" marR="3081" indent="-182880" algn="just">
              <a:lnSpc>
                <a:spcPct val="90000"/>
              </a:lnSpc>
              <a:spcBef>
                <a:spcPts val="228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400" spc="-36" dirty="0"/>
              <a:t>It’s</a:t>
            </a:r>
            <a:r>
              <a:rPr lang="en-US" sz="2400" spc="-97" dirty="0"/>
              <a:t> </a:t>
            </a:r>
            <a:r>
              <a:rPr lang="en-US" sz="2400" dirty="0"/>
              <a:t>a</a:t>
            </a:r>
            <a:r>
              <a:rPr lang="en-US" sz="2400" spc="-97" dirty="0"/>
              <a:t> </a:t>
            </a:r>
            <a:r>
              <a:rPr lang="en-US" sz="2400" spc="-15" dirty="0"/>
              <a:t>process</a:t>
            </a:r>
            <a:r>
              <a:rPr lang="en-US" sz="2400" spc="-94" dirty="0"/>
              <a:t> </a:t>
            </a:r>
            <a:r>
              <a:rPr lang="en-US" sz="2400" dirty="0"/>
              <a:t>for</a:t>
            </a:r>
            <a:r>
              <a:rPr lang="en-US" sz="2400" spc="-97" dirty="0"/>
              <a:t> </a:t>
            </a:r>
            <a:r>
              <a:rPr lang="en-US" sz="2400" spc="-39" dirty="0"/>
              <a:t>identifying</a:t>
            </a:r>
            <a:r>
              <a:rPr lang="en-US" sz="2400" spc="-97" dirty="0"/>
              <a:t> </a:t>
            </a:r>
            <a:r>
              <a:rPr lang="en-US" sz="2400" spc="-18" dirty="0"/>
              <a:t>problems</a:t>
            </a:r>
            <a:r>
              <a:rPr lang="en-US" sz="2400" spc="-94" dirty="0"/>
              <a:t> </a:t>
            </a:r>
            <a:r>
              <a:rPr lang="en-US" sz="2400" dirty="0"/>
              <a:t>that</a:t>
            </a:r>
            <a:r>
              <a:rPr lang="en-US" sz="2400" spc="-97" dirty="0"/>
              <a:t> </a:t>
            </a:r>
            <a:r>
              <a:rPr lang="en-US" sz="2400" spc="-64" dirty="0"/>
              <a:t>are</a:t>
            </a:r>
            <a:r>
              <a:rPr lang="en-US" sz="2400" spc="-97" dirty="0"/>
              <a:t> </a:t>
            </a:r>
            <a:r>
              <a:rPr lang="en-US" sz="2400" dirty="0"/>
              <a:t>then</a:t>
            </a:r>
            <a:r>
              <a:rPr lang="en-US" sz="2400" spc="-94" dirty="0"/>
              <a:t> </a:t>
            </a:r>
            <a:r>
              <a:rPr lang="en-US" sz="2400" spc="-15" dirty="0"/>
              <a:t>reported</a:t>
            </a:r>
            <a:r>
              <a:rPr lang="en-US" sz="2400" spc="-97" dirty="0"/>
              <a:t> </a:t>
            </a:r>
            <a:r>
              <a:rPr lang="en-US" sz="2400" dirty="0"/>
              <a:t>back</a:t>
            </a:r>
            <a:r>
              <a:rPr lang="en-US" sz="2400" spc="-97" dirty="0"/>
              <a:t> </a:t>
            </a:r>
            <a:r>
              <a:rPr lang="en-US" sz="2400" dirty="0"/>
              <a:t>to</a:t>
            </a:r>
            <a:r>
              <a:rPr lang="en-US" sz="2400" spc="-94" dirty="0"/>
              <a:t> </a:t>
            </a:r>
            <a:r>
              <a:rPr lang="en-US" sz="2400" dirty="0"/>
              <a:t>the</a:t>
            </a:r>
            <a:r>
              <a:rPr lang="en-US" sz="2400" spc="-97" dirty="0"/>
              <a:t> </a:t>
            </a:r>
            <a:r>
              <a:rPr lang="en-US" sz="2400" spc="-12" dirty="0"/>
              <a:t>author</a:t>
            </a:r>
            <a:r>
              <a:rPr lang="en-US" sz="2400" spc="-94" dirty="0"/>
              <a:t> </a:t>
            </a:r>
            <a:r>
              <a:rPr lang="en-US" sz="2400" spc="-15" dirty="0"/>
              <a:t>of </a:t>
            </a:r>
            <a:r>
              <a:rPr lang="en-US" sz="2400" dirty="0"/>
              <a:t>the</a:t>
            </a:r>
            <a:r>
              <a:rPr lang="en-US" sz="2400" spc="-91" dirty="0"/>
              <a:t> </a:t>
            </a:r>
            <a:r>
              <a:rPr lang="en-US" sz="2400" dirty="0"/>
              <a:t>code.</a:t>
            </a:r>
            <a:r>
              <a:rPr lang="en-US" sz="2400" spc="-88" dirty="0"/>
              <a:t> </a:t>
            </a:r>
            <a:r>
              <a:rPr lang="en-US" sz="2400" dirty="0"/>
              <a:t>It</a:t>
            </a:r>
            <a:r>
              <a:rPr lang="en-US" sz="2400" spc="-91" dirty="0"/>
              <a:t> </a:t>
            </a:r>
            <a:r>
              <a:rPr lang="en-US" sz="2400" dirty="0"/>
              <a:t>is</a:t>
            </a:r>
            <a:r>
              <a:rPr lang="en-US" sz="2400" spc="-88" dirty="0"/>
              <a:t> </a:t>
            </a:r>
            <a:r>
              <a:rPr lang="en-US" sz="2400" dirty="0"/>
              <a:t>not</a:t>
            </a:r>
            <a:r>
              <a:rPr lang="en-US" sz="2400" spc="-91" dirty="0"/>
              <a:t> </a:t>
            </a:r>
            <a:r>
              <a:rPr lang="en-US" sz="2400" dirty="0"/>
              <a:t>a</a:t>
            </a:r>
            <a:r>
              <a:rPr lang="en-US" sz="2400" spc="-88" dirty="0"/>
              <a:t> </a:t>
            </a:r>
            <a:r>
              <a:rPr lang="en-US" sz="2400" spc="-15" dirty="0"/>
              <a:t>process</a:t>
            </a:r>
            <a:r>
              <a:rPr lang="en-US" sz="2400" spc="-91" dirty="0"/>
              <a:t> </a:t>
            </a:r>
            <a:r>
              <a:rPr lang="en-US" sz="2400" dirty="0"/>
              <a:t>of</a:t>
            </a:r>
            <a:r>
              <a:rPr lang="en-US" sz="2400" spc="-88" dirty="0"/>
              <a:t> </a:t>
            </a:r>
            <a:r>
              <a:rPr lang="en-US" sz="2400" spc="-36" dirty="0"/>
              <a:t>fixing</a:t>
            </a:r>
            <a:r>
              <a:rPr lang="en-US" sz="2400" spc="-88" dirty="0"/>
              <a:t> </a:t>
            </a:r>
            <a:r>
              <a:rPr lang="en-US" sz="2400" spc="-6" dirty="0"/>
              <a:t>those</a:t>
            </a:r>
            <a:r>
              <a:rPr lang="en-US" sz="2400" spc="-91" dirty="0"/>
              <a:t> </a:t>
            </a:r>
            <a:r>
              <a:rPr lang="en-US" sz="2400" spc="-6" dirty="0"/>
              <a:t>problems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21</a:t>
            </a:fld>
            <a:endParaRPr spc="-30" dirty="0"/>
          </a:p>
        </p:txBody>
      </p:sp>
    </p:spTree>
    <p:extLst>
      <p:ext uri="{BB962C8B-B14F-4D97-AF65-F5344CB8AC3E}">
        <p14:creationId xmlns:p14="http://schemas.microsoft.com/office/powerpoint/2010/main" val="3933216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42859"/>
            <a:r>
              <a:rPr lang="en-US" spc="-49"/>
              <a:t>What</a:t>
            </a:r>
            <a:r>
              <a:rPr lang="en-US" spc="-248"/>
              <a:t> </a:t>
            </a:r>
            <a:r>
              <a:rPr lang="en-US"/>
              <a:t>to</a:t>
            </a:r>
            <a:r>
              <a:rPr lang="en-US" spc="-236"/>
              <a:t> </a:t>
            </a:r>
            <a:r>
              <a:rPr lang="en-US" spc="-49"/>
              <a:t>Look</a:t>
            </a:r>
            <a:r>
              <a:rPr lang="en-US" spc="-218"/>
              <a:t> </a:t>
            </a:r>
            <a:r>
              <a:rPr lang="en-US" spc="-64"/>
              <a:t>For</a:t>
            </a:r>
            <a:r>
              <a:rPr lang="en-US" spc="-221"/>
              <a:t> </a:t>
            </a:r>
            <a:r>
              <a:rPr lang="en-US" spc="-118"/>
              <a:t>During</a:t>
            </a:r>
            <a:r>
              <a:rPr lang="en-US" spc="-179"/>
              <a:t> </a:t>
            </a:r>
            <a:r>
              <a:rPr lang="en-US" spc="-12"/>
              <a:t>Code</a:t>
            </a:r>
            <a:r>
              <a:rPr lang="en-US" spc="-218"/>
              <a:t> </a:t>
            </a:r>
            <a:r>
              <a:rPr lang="en-US" spc="-67"/>
              <a:t>Review</a:t>
            </a:r>
            <a:r>
              <a:rPr lang="en-US" spc="-221"/>
              <a:t> </a:t>
            </a:r>
            <a:r>
              <a:rPr lang="en-US" spc="-263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9848" y="2320412"/>
            <a:ext cx="10058400" cy="3851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9556" indent="-182880">
              <a:lnSpc>
                <a:spcPct val="90000"/>
              </a:lnSpc>
              <a:spcBef>
                <a:spcPts val="119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279556" algn="l"/>
              </a:tabLst>
            </a:pPr>
            <a:r>
              <a:rPr lang="en-US" sz="2400" spc="-61" dirty="0"/>
              <a:t>Are</a:t>
            </a:r>
            <a:r>
              <a:rPr lang="en-US" sz="2400" spc="-106" dirty="0"/>
              <a:t> </a:t>
            </a:r>
            <a:r>
              <a:rPr lang="en-US" sz="2400" spc="-39" dirty="0"/>
              <a:t>there</a:t>
            </a:r>
            <a:r>
              <a:rPr lang="en-US" sz="2400" spc="-127" dirty="0"/>
              <a:t> </a:t>
            </a:r>
            <a:r>
              <a:rPr lang="en-US" sz="2400" spc="-33" dirty="0"/>
              <a:t>any</a:t>
            </a:r>
            <a:r>
              <a:rPr lang="en-US" sz="2400" spc="-133" dirty="0"/>
              <a:t> </a:t>
            </a:r>
            <a:r>
              <a:rPr lang="en-US" sz="2400" spc="-15" dirty="0"/>
              <a:t>obvious</a:t>
            </a:r>
            <a:r>
              <a:rPr lang="en-US" sz="2400" spc="-124" dirty="0"/>
              <a:t> </a:t>
            </a:r>
            <a:r>
              <a:rPr lang="en-US" sz="2400" dirty="0"/>
              <a:t>logic</a:t>
            </a:r>
            <a:r>
              <a:rPr lang="en-US" sz="2400" spc="-124" dirty="0"/>
              <a:t> </a:t>
            </a:r>
            <a:r>
              <a:rPr lang="en-US" sz="2400" spc="-36" dirty="0"/>
              <a:t>errors</a:t>
            </a:r>
            <a:r>
              <a:rPr lang="en-US" sz="2400" spc="-121" dirty="0"/>
              <a:t> </a:t>
            </a:r>
            <a:r>
              <a:rPr lang="en-US" sz="2400" dirty="0"/>
              <a:t>in</a:t>
            </a:r>
            <a:r>
              <a:rPr lang="en-US" sz="2400" spc="-124" dirty="0"/>
              <a:t> </a:t>
            </a:r>
            <a:r>
              <a:rPr lang="en-US" sz="2400" dirty="0"/>
              <a:t>the</a:t>
            </a:r>
            <a:r>
              <a:rPr lang="en-US" sz="2400" spc="-121" dirty="0"/>
              <a:t> </a:t>
            </a:r>
            <a:r>
              <a:rPr lang="en-US" sz="2400" spc="-6" dirty="0"/>
              <a:t>code?</a:t>
            </a:r>
            <a:endParaRPr lang="en-US" sz="2400" dirty="0"/>
          </a:p>
          <a:p>
            <a:pPr marL="279556" indent="-182880">
              <a:lnSpc>
                <a:spcPct val="90000"/>
              </a:lnSpc>
              <a:spcBef>
                <a:spcPts val="194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279556" algn="l"/>
              </a:tabLst>
            </a:pPr>
            <a:r>
              <a:rPr lang="en-US" sz="2400" spc="-18" dirty="0"/>
              <a:t>Looking</a:t>
            </a:r>
            <a:r>
              <a:rPr lang="en-US" sz="2400" spc="-109" dirty="0"/>
              <a:t> </a:t>
            </a:r>
            <a:r>
              <a:rPr lang="en-US" sz="2400" dirty="0"/>
              <a:t>at</a:t>
            </a:r>
            <a:r>
              <a:rPr lang="en-US" sz="2400" spc="-103" dirty="0"/>
              <a:t> </a:t>
            </a:r>
            <a:r>
              <a:rPr lang="en-US" sz="2400" dirty="0"/>
              <a:t>the</a:t>
            </a:r>
            <a:r>
              <a:rPr lang="en-US" sz="2400" spc="-106" dirty="0"/>
              <a:t> </a:t>
            </a:r>
            <a:r>
              <a:rPr lang="en-US" sz="2400" spc="-42" dirty="0"/>
              <a:t>requirements,</a:t>
            </a:r>
            <a:r>
              <a:rPr lang="en-US" sz="2400" spc="-106" dirty="0"/>
              <a:t> </a:t>
            </a:r>
            <a:r>
              <a:rPr lang="en-US" sz="2400" spc="-64" dirty="0"/>
              <a:t>are</a:t>
            </a:r>
            <a:r>
              <a:rPr lang="en-US" sz="2400" spc="-103" dirty="0"/>
              <a:t> </a:t>
            </a:r>
            <a:r>
              <a:rPr lang="en-US" sz="2400" spc="-52" dirty="0"/>
              <a:t>all</a:t>
            </a:r>
            <a:r>
              <a:rPr lang="en-US" sz="2400" spc="-103" dirty="0"/>
              <a:t> </a:t>
            </a:r>
            <a:r>
              <a:rPr lang="en-US" sz="2400" spc="-21" dirty="0"/>
              <a:t>cases</a:t>
            </a:r>
            <a:r>
              <a:rPr lang="en-US" sz="2400" spc="-106" dirty="0"/>
              <a:t> </a:t>
            </a:r>
            <a:r>
              <a:rPr lang="en-US" sz="2400" spc="-58" dirty="0"/>
              <a:t>fully</a:t>
            </a:r>
            <a:r>
              <a:rPr lang="en-US" sz="2400" spc="-103" dirty="0"/>
              <a:t> </a:t>
            </a:r>
            <a:r>
              <a:rPr lang="en-US" sz="2400" spc="-6" dirty="0"/>
              <a:t>implemented?</a:t>
            </a:r>
            <a:endParaRPr lang="en-US" sz="2400" dirty="0"/>
          </a:p>
          <a:p>
            <a:pPr marL="70851" marR="3081" indent="-182880">
              <a:lnSpc>
                <a:spcPct val="90000"/>
              </a:lnSpc>
              <a:spcBef>
                <a:spcPts val="2286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70851" algn="l"/>
                <a:tab pos="279171" algn="l"/>
              </a:tabLst>
            </a:pPr>
            <a:r>
              <a:rPr lang="en-US" sz="2400" spc="-61" dirty="0"/>
              <a:t>	Are</a:t>
            </a:r>
            <a:r>
              <a:rPr lang="en-US" sz="2400" spc="-100" dirty="0"/>
              <a:t> </a:t>
            </a:r>
            <a:r>
              <a:rPr lang="en-US" sz="2400" dirty="0"/>
              <a:t>the</a:t>
            </a:r>
            <a:r>
              <a:rPr lang="en-US" sz="2400" spc="-97" dirty="0"/>
              <a:t> </a:t>
            </a:r>
            <a:r>
              <a:rPr lang="en-US" sz="2400" dirty="0"/>
              <a:t>new</a:t>
            </a:r>
            <a:r>
              <a:rPr lang="en-US" sz="2400" spc="-100" dirty="0"/>
              <a:t> </a:t>
            </a:r>
            <a:r>
              <a:rPr lang="en-US" sz="2400" spc="-12" dirty="0"/>
              <a:t>automated</a:t>
            </a:r>
            <a:r>
              <a:rPr lang="en-US" sz="2400" spc="-97" dirty="0"/>
              <a:t> </a:t>
            </a:r>
            <a:r>
              <a:rPr lang="en-US" sz="2400" dirty="0"/>
              <a:t>tests</a:t>
            </a:r>
            <a:r>
              <a:rPr lang="en-US" sz="2400" spc="-97" dirty="0"/>
              <a:t> </a:t>
            </a:r>
            <a:r>
              <a:rPr lang="en-US" sz="2400" spc="-33" dirty="0"/>
              <a:t>sufficient</a:t>
            </a:r>
            <a:r>
              <a:rPr lang="en-US" sz="2400" spc="-100" dirty="0"/>
              <a:t> </a:t>
            </a:r>
            <a:r>
              <a:rPr lang="en-US" sz="2400" dirty="0"/>
              <a:t>for</a:t>
            </a:r>
            <a:r>
              <a:rPr lang="en-US" sz="2400" spc="-97" dirty="0"/>
              <a:t> </a:t>
            </a:r>
            <a:r>
              <a:rPr lang="en-US" sz="2400" dirty="0"/>
              <a:t>the</a:t>
            </a:r>
            <a:r>
              <a:rPr lang="en-US" sz="2400" spc="-97" dirty="0"/>
              <a:t> </a:t>
            </a:r>
            <a:r>
              <a:rPr lang="en-US" sz="2400" dirty="0"/>
              <a:t>new</a:t>
            </a:r>
            <a:r>
              <a:rPr lang="en-US" sz="2400" spc="-100" dirty="0"/>
              <a:t> </a:t>
            </a:r>
            <a:r>
              <a:rPr lang="en-US" sz="2400" dirty="0"/>
              <a:t>code?</a:t>
            </a:r>
            <a:r>
              <a:rPr lang="en-US" sz="2400" spc="-97" dirty="0"/>
              <a:t> </a:t>
            </a:r>
            <a:r>
              <a:rPr lang="en-US" sz="2400" dirty="0"/>
              <a:t>Do</a:t>
            </a:r>
            <a:r>
              <a:rPr lang="en-US" sz="2400" spc="-97" dirty="0"/>
              <a:t> </a:t>
            </a:r>
            <a:r>
              <a:rPr lang="en-US" sz="2400" spc="-39" dirty="0"/>
              <a:t>existing</a:t>
            </a:r>
            <a:r>
              <a:rPr lang="en-US" sz="2400" spc="-100" dirty="0"/>
              <a:t> </a:t>
            </a:r>
            <a:r>
              <a:rPr lang="en-US" sz="2400" spc="-6" dirty="0"/>
              <a:t>automated </a:t>
            </a:r>
            <a:r>
              <a:rPr lang="en-US" sz="2400" dirty="0"/>
              <a:t>tests</a:t>
            </a:r>
            <a:r>
              <a:rPr lang="en-US" sz="2400" spc="-85" dirty="0"/>
              <a:t> </a:t>
            </a:r>
            <a:r>
              <a:rPr lang="en-US" sz="2400" spc="-21" dirty="0"/>
              <a:t>need</a:t>
            </a:r>
            <a:r>
              <a:rPr lang="en-US" sz="2400" spc="-85" dirty="0"/>
              <a:t> </a:t>
            </a:r>
            <a:r>
              <a:rPr lang="en-US" sz="2400" dirty="0"/>
              <a:t>to</a:t>
            </a:r>
            <a:r>
              <a:rPr lang="en-US" sz="2400" spc="-82" dirty="0"/>
              <a:t> </a:t>
            </a:r>
            <a:r>
              <a:rPr lang="en-US" sz="2400" dirty="0"/>
              <a:t>be</a:t>
            </a:r>
            <a:r>
              <a:rPr lang="en-US" sz="2400" spc="-85" dirty="0"/>
              <a:t> </a:t>
            </a:r>
            <a:r>
              <a:rPr lang="en-US" sz="2400" spc="-24" dirty="0"/>
              <a:t>rewritten</a:t>
            </a:r>
            <a:r>
              <a:rPr lang="en-US" sz="2400" spc="-82" dirty="0"/>
              <a:t> </a:t>
            </a:r>
            <a:r>
              <a:rPr lang="en-US" sz="2400" dirty="0"/>
              <a:t>to</a:t>
            </a:r>
            <a:r>
              <a:rPr lang="en-US" sz="2400" spc="-85" dirty="0"/>
              <a:t> </a:t>
            </a:r>
            <a:r>
              <a:rPr lang="en-US" sz="2400" dirty="0"/>
              <a:t>account</a:t>
            </a:r>
            <a:r>
              <a:rPr lang="en-US" sz="2400" spc="-82" dirty="0"/>
              <a:t> </a:t>
            </a:r>
            <a:r>
              <a:rPr lang="en-US" sz="2400" dirty="0"/>
              <a:t>for</a:t>
            </a:r>
            <a:r>
              <a:rPr lang="en-US" sz="2400" spc="-85" dirty="0"/>
              <a:t> </a:t>
            </a:r>
            <a:r>
              <a:rPr lang="en-US" sz="2400" spc="-18" dirty="0"/>
              <a:t>changes</a:t>
            </a:r>
            <a:r>
              <a:rPr lang="en-US" sz="2400" spc="-85" dirty="0"/>
              <a:t> </a:t>
            </a:r>
            <a:r>
              <a:rPr lang="en-US" sz="2400" dirty="0"/>
              <a:t>in</a:t>
            </a:r>
            <a:r>
              <a:rPr lang="en-US" sz="2400" spc="-82" dirty="0"/>
              <a:t> </a:t>
            </a:r>
            <a:r>
              <a:rPr lang="en-US" sz="2400" dirty="0"/>
              <a:t>the</a:t>
            </a:r>
            <a:r>
              <a:rPr lang="en-US" sz="2400" spc="-85" dirty="0"/>
              <a:t> </a:t>
            </a:r>
            <a:r>
              <a:rPr lang="en-US" sz="2400" spc="-6" dirty="0"/>
              <a:t>code?</a:t>
            </a:r>
            <a:endParaRPr lang="en-US" sz="2400" dirty="0"/>
          </a:p>
          <a:p>
            <a:pPr marL="279556" indent="-182880">
              <a:lnSpc>
                <a:spcPct val="90000"/>
              </a:lnSpc>
              <a:spcBef>
                <a:spcPts val="191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279556" algn="l"/>
              </a:tabLst>
            </a:pPr>
            <a:r>
              <a:rPr lang="en-US" sz="2400" spc="-24" dirty="0"/>
              <a:t>Does</a:t>
            </a:r>
            <a:r>
              <a:rPr lang="en-US" sz="2400" spc="-73" dirty="0"/>
              <a:t> </a:t>
            </a:r>
            <a:r>
              <a:rPr lang="en-US" sz="2400" dirty="0"/>
              <a:t>the</a:t>
            </a:r>
            <a:r>
              <a:rPr lang="en-US" sz="2400" spc="-69" dirty="0"/>
              <a:t> </a:t>
            </a:r>
            <a:r>
              <a:rPr lang="en-US" sz="2400" dirty="0"/>
              <a:t>new</a:t>
            </a:r>
            <a:r>
              <a:rPr lang="en-US" sz="2400" spc="-69" dirty="0"/>
              <a:t> </a:t>
            </a:r>
            <a:r>
              <a:rPr lang="en-US" sz="2400" dirty="0"/>
              <a:t>code</a:t>
            </a:r>
            <a:r>
              <a:rPr lang="en-US" sz="2400" spc="-73" dirty="0"/>
              <a:t> </a:t>
            </a:r>
            <a:r>
              <a:rPr lang="en-US" sz="2400" dirty="0"/>
              <a:t>conform</a:t>
            </a:r>
            <a:r>
              <a:rPr lang="en-US" sz="2400" spc="-69" dirty="0"/>
              <a:t> </a:t>
            </a:r>
            <a:r>
              <a:rPr lang="en-US" sz="2400" dirty="0"/>
              <a:t>to</a:t>
            </a:r>
            <a:r>
              <a:rPr lang="en-US" sz="2400" spc="-69" dirty="0"/>
              <a:t> </a:t>
            </a:r>
            <a:r>
              <a:rPr lang="en-US" sz="2400" spc="-39" dirty="0"/>
              <a:t>existing</a:t>
            </a:r>
            <a:r>
              <a:rPr lang="en-US" sz="2400" spc="-73" dirty="0"/>
              <a:t> </a:t>
            </a:r>
            <a:r>
              <a:rPr lang="en-US" sz="2400" spc="-36" dirty="0"/>
              <a:t>style</a:t>
            </a:r>
            <a:r>
              <a:rPr lang="en-US" sz="2400" spc="-69" dirty="0"/>
              <a:t> </a:t>
            </a:r>
            <a:r>
              <a:rPr lang="en-US" sz="2400" spc="-6" dirty="0"/>
              <a:t>guidelines?</a:t>
            </a:r>
            <a:endParaRPr lang="en-US" sz="2400" dirty="0"/>
          </a:p>
          <a:p>
            <a:pPr marL="279556" indent="-182880">
              <a:lnSpc>
                <a:spcPct val="90000"/>
              </a:lnSpc>
              <a:spcBef>
                <a:spcPts val="194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279556" algn="l"/>
              </a:tabLst>
            </a:pPr>
            <a:r>
              <a:rPr lang="en-US" sz="2400" spc="-21" dirty="0"/>
              <a:t>Is</a:t>
            </a:r>
            <a:r>
              <a:rPr lang="en-US" sz="2400" spc="-91" dirty="0"/>
              <a:t> </a:t>
            </a:r>
            <a:r>
              <a:rPr lang="en-US" sz="2400" spc="-39" dirty="0"/>
              <a:t>there</a:t>
            </a:r>
            <a:r>
              <a:rPr lang="en-US" sz="2400" spc="-91" dirty="0"/>
              <a:t> </a:t>
            </a:r>
            <a:r>
              <a:rPr lang="en-US" sz="2400" dirty="0"/>
              <a:t>a</a:t>
            </a:r>
            <a:r>
              <a:rPr lang="en-US" sz="2400" spc="-88" dirty="0"/>
              <a:t> </a:t>
            </a:r>
            <a:r>
              <a:rPr lang="en-US" sz="2400" spc="-6" dirty="0"/>
              <a:t>more</a:t>
            </a:r>
            <a:r>
              <a:rPr lang="en-US" sz="2400" spc="-91" dirty="0"/>
              <a:t> </a:t>
            </a:r>
            <a:r>
              <a:rPr lang="en-US" sz="2400" spc="-33" dirty="0"/>
              <a:t>concise/readable/efficient</a:t>
            </a:r>
            <a:r>
              <a:rPr lang="en-US" sz="2400" spc="-91" dirty="0"/>
              <a:t> </a:t>
            </a:r>
            <a:r>
              <a:rPr lang="en-US" sz="2400" dirty="0"/>
              <a:t>way</a:t>
            </a:r>
            <a:r>
              <a:rPr lang="en-US" sz="2400" spc="-88" dirty="0"/>
              <a:t> </a:t>
            </a:r>
            <a:r>
              <a:rPr lang="en-US" sz="2400" dirty="0"/>
              <a:t>to</a:t>
            </a:r>
            <a:r>
              <a:rPr lang="en-US" sz="2400" spc="-91" dirty="0"/>
              <a:t> </a:t>
            </a:r>
            <a:r>
              <a:rPr lang="en-US" sz="2400" spc="-24" dirty="0"/>
              <a:t>implement</a:t>
            </a:r>
            <a:r>
              <a:rPr lang="en-US" sz="2400" spc="-91" dirty="0"/>
              <a:t> </a:t>
            </a:r>
            <a:r>
              <a:rPr lang="en-US" sz="2400" spc="-6" dirty="0"/>
              <a:t>this?</a:t>
            </a:r>
            <a:endParaRPr lang="en-US" sz="2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1156" y="6288149"/>
            <a:ext cx="4020074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001" dirty="0">
                <a:latin typeface="Arial"/>
                <a:cs typeface="Arial"/>
              </a:rPr>
              <a:t>[</a:t>
            </a:r>
            <a:r>
              <a:rPr sz="100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5"/>
              </a:rPr>
              <a:t>https://www.atlassian.com/agile/software-development/code-</a:t>
            </a:r>
            <a:r>
              <a:rPr sz="1001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5"/>
              </a:rPr>
              <a:t>reviews</a:t>
            </a:r>
            <a:r>
              <a:rPr sz="1001" spc="-6" dirty="0">
                <a:latin typeface="Arial"/>
                <a:cs typeface="Arial"/>
              </a:rPr>
              <a:t>]</a:t>
            </a:r>
            <a:endParaRPr sz="1001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22</a:t>
            </a:fld>
            <a:endParaRPr spc="-30" dirty="0"/>
          </a:p>
        </p:txBody>
      </p:sp>
    </p:spTree>
    <p:extLst>
      <p:ext uri="{BB962C8B-B14F-4D97-AF65-F5344CB8AC3E}">
        <p14:creationId xmlns:p14="http://schemas.microsoft.com/office/powerpoint/2010/main" val="1727870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42859"/>
            <a:r>
              <a:rPr lang="en-US" sz="6000" spc="-73"/>
              <a:t>Issue-</a:t>
            </a:r>
            <a:r>
              <a:rPr lang="en-US" sz="6000" spc="-52"/>
              <a:t>tracking</a:t>
            </a:r>
            <a:r>
              <a:rPr lang="en-US" sz="6000" spc="-179"/>
              <a:t> </a:t>
            </a:r>
            <a:r>
              <a:rPr lang="en-US" sz="6000" spc="-61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0" y="1380525"/>
            <a:ext cx="5454398" cy="419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27689" indent="-182880">
              <a:lnSpc>
                <a:spcPct val="90000"/>
              </a:lnSpc>
              <a:spcBef>
                <a:spcPts val="119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27689" algn="l"/>
              </a:tabLst>
            </a:pPr>
            <a:r>
              <a:rPr lang="en-US" sz="2400" dirty="0"/>
              <a:t>A</a:t>
            </a:r>
            <a:r>
              <a:rPr lang="en-US" sz="2400" spc="-124" dirty="0"/>
              <a:t> </a:t>
            </a:r>
            <a:r>
              <a:rPr lang="en-US" sz="2400" spc="-15" dirty="0"/>
              <a:t>system</a:t>
            </a:r>
            <a:r>
              <a:rPr lang="en-US" sz="2400" spc="-118" dirty="0"/>
              <a:t> </a:t>
            </a:r>
            <a:r>
              <a:rPr lang="en-US" sz="2400" dirty="0"/>
              <a:t>that</a:t>
            </a:r>
            <a:r>
              <a:rPr lang="en-US" sz="2400" spc="-118" dirty="0"/>
              <a:t> </a:t>
            </a:r>
            <a:r>
              <a:rPr lang="en-US" sz="2400" spc="-6" dirty="0"/>
              <a:t>help</a:t>
            </a:r>
            <a:r>
              <a:rPr lang="en-US" sz="2400" spc="-118" dirty="0"/>
              <a:t> </a:t>
            </a:r>
            <a:r>
              <a:rPr lang="en-US" sz="2400" dirty="0"/>
              <a:t>you</a:t>
            </a:r>
            <a:r>
              <a:rPr lang="en-US" sz="2400" spc="-118" dirty="0"/>
              <a:t> </a:t>
            </a:r>
            <a:r>
              <a:rPr lang="en-US" sz="2400" spc="-6" dirty="0"/>
              <a:t>record</a:t>
            </a:r>
            <a:r>
              <a:rPr lang="en-US" sz="2400" spc="-118" dirty="0"/>
              <a:t> </a:t>
            </a:r>
            <a:r>
              <a:rPr lang="en-US" sz="2400" dirty="0"/>
              <a:t>and</a:t>
            </a:r>
            <a:r>
              <a:rPr lang="en-US" sz="2400" spc="-118" dirty="0"/>
              <a:t> </a:t>
            </a:r>
            <a:r>
              <a:rPr lang="en-US" sz="2400" dirty="0"/>
              <a:t>track</a:t>
            </a:r>
            <a:r>
              <a:rPr lang="en-US" sz="2400" spc="-118" dirty="0"/>
              <a:t> </a:t>
            </a:r>
            <a:r>
              <a:rPr lang="en-US" sz="2400" spc="-27" dirty="0"/>
              <a:t>progress</a:t>
            </a:r>
            <a:r>
              <a:rPr lang="en-US" sz="2400" spc="-118" dirty="0"/>
              <a:t> </a:t>
            </a:r>
            <a:r>
              <a:rPr lang="en-US" sz="2400" dirty="0"/>
              <a:t>of</a:t>
            </a:r>
            <a:r>
              <a:rPr lang="en-US" sz="2400" spc="-118" dirty="0"/>
              <a:t> </a:t>
            </a:r>
            <a:r>
              <a:rPr lang="en-US" sz="2400" spc="-33" dirty="0"/>
              <a:t>any</a:t>
            </a:r>
            <a:r>
              <a:rPr lang="en-US" sz="2400" spc="-118" dirty="0"/>
              <a:t> </a:t>
            </a:r>
            <a:r>
              <a:rPr lang="en-US" sz="2400" spc="-52" dirty="0"/>
              <a:t>issues</a:t>
            </a:r>
            <a:r>
              <a:rPr lang="en-US" sz="2400" spc="-115" dirty="0"/>
              <a:t> </a:t>
            </a:r>
            <a:r>
              <a:rPr lang="en-US" sz="2400" dirty="0"/>
              <a:t>in</a:t>
            </a:r>
            <a:r>
              <a:rPr lang="en-US" sz="2400" spc="-118" dirty="0"/>
              <a:t> </a:t>
            </a:r>
            <a:r>
              <a:rPr lang="en-US" sz="2400" spc="-12" dirty="0"/>
              <a:t>your</a:t>
            </a:r>
            <a:r>
              <a:rPr lang="en-US" sz="2400" spc="-118" dirty="0"/>
              <a:t> </a:t>
            </a:r>
            <a:r>
              <a:rPr lang="en-US" sz="2400" spc="-6" dirty="0"/>
              <a:t>system</a:t>
            </a:r>
            <a:endParaRPr lang="en-US" sz="2400" dirty="0"/>
          </a:p>
          <a:p>
            <a:pPr marL="327689" indent="-182880">
              <a:lnSpc>
                <a:spcPct val="90000"/>
              </a:lnSpc>
              <a:spcBef>
                <a:spcPts val="194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27689" algn="l"/>
              </a:tabLst>
            </a:pPr>
            <a:r>
              <a:rPr lang="en-US" sz="2400" spc="-64" dirty="0"/>
              <a:t>The</a:t>
            </a:r>
            <a:r>
              <a:rPr lang="en-US" sz="2400" spc="-103" dirty="0"/>
              <a:t> </a:t>
            </a:r>
            <a:r>
              <a:rPr lang="en-US" sz="2400" dirty="0"/>
              <a:t>term</a:t>
            </a:r>
            <a:r>
              <a:rPr lang="en-US" sz="2400" spc="-139" dirty="0"/>
              <a:t> </a:t>
            </a:r>
            <a:r>
              <a:rPr lang="en-US" sz="2400" dirty="0"/>
              <a:t>“issue”</a:t>
            </a:r>
            <a:r>
              <a:rPr lang="en-US" sz="2400" spc="-115" dirty="0"/>
              <a:t> </a:t>
            </a:r>
            <a:r>
              <a:rPr lang="en-US" sz="2400" spc="-61" dirty="0"/>
              <a:t>here</a:t>
            </a:r>
            <a:r>
              <a:rPr lang="en-US" sz="2400" spc="-106" dirty="0"/>
              <a:t> </a:t>
            </a:r>
            <a:r>
              <a:rPr lang="en-US" sz="2400" dirty="0"/>
              <a:t>is</a:t>
            </a:r>
            <a:r>
              <a:rPr lang="en-US" sz="2400" spc="-115" dirty="0"/>
              <a:t> </a:t>
            </a:r>
            <a:r>
              <a:rPr lang="en-US" sz="2400" spc="-55" dirty="0"/>
              <a:t>general.</a:t>
            </a:r>
            <a:r>
              <a:rPr lang="en-US" sz="2400" spc="-112" dirty="0"/>
              <a:t> </a:t>
            </a:r>
            <a:r>
              <a:rPr lang="en-US" sz="2400" dirty="0"/>
              <a:t>An</a:t>
            </a:r>
            <a:r>
              <a:rPr lang="en-US" sz="2400" spc="-115" dirty="0"/>
              <a:t> </a:t>
            </a:r>
            <a:r>
              <a:rPr lang="en-US" sz="2400" spc="-45" dirty="0"/>
              <a:t>issue</a:t>
            </a:r>
            <a:r>
              <a:rPr lang="en-US" sz="2400" spc="-115" dirty="0"/>
              <a:t> </a:t>
            </a:r>
            <a:r>
              <a:rPr lang="en-US" sz="2400" dirty="0"/>
              <a:t>can</a:t>
            </a:r>
            <a:r>
              <a:rPr lang="en-US" sz="2400" spc="-115" dirty="0"/>
              <a:t> </a:t>
            </a:r>
            <a:r>
              <a:rPr lang="en-US" sz="2400" spc="-15" dirty="0"/>
              <a:t>be:</a:t>
            </a:r>
            <a:endParaRPr lang="en-US" sz="2400" dirty="0"/>
          </a:p>
          <a:p>
            <a:pPr marL="784889" lvl="1" indent="-182880">
              <a:lnSpc>
                <a:spcPct val="90000"/>
              </a:lnSpc>
              <a:spcBef>
                <a:spcPts val="1401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spc="376" dirty="0"/>
              <a:t>A</a:t>
            </a:r>
            <a:r>
              <a:rPr lang="en-US" sz="2400" spc="3" dirty="0"/>
              <a:t> </a:t>
            </a:r>
            <a:r>
              <a:rPr lang="en-US" sz="2400" spc="-15" dirty="0"/>
              <a:t>bug</a:t>
            </a:r>
            <a:endParaRPr lang="en-US" sz="2400" dirty="0"/>
          </a:p>
          <a:p>
            <a:pPr marL="784889" lvl="1" indent="-182880">
              <a:lnSpc>
                <a:spcPct val="90000"/>
              </a:lnSpc>
              <a:spcBef>
                <a:spcPts val="129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spc="376" dirty="0"/>
              <a:t>A</a:t>
            </a:r>
            <a:r>
              <a:rPr lang="en-US" sz="2400" spc="-58" dirty="0"/>
              <a:t> </a:t>
            </a:r>
            <a:r>
              <a:rPr lang="en-US" sz="2400" dirty="0"/>
              <a:t>new</a:t>
            </a:r>
            <a:r>
              <a:rPr lang="en-US" sz="2400" spc="-58" dirty="0"/>
              <a:t> </a:t>
            </a:r>
            <a:r>
              <a:rPr lang="en-US" sz="2400" spc="-52" dirty="0"/>
              <a:t>feature</a:t>
            </a:r>
            <a:r>
              <a:rPr lang="en-US" sz="2400" spc="-55" dirty="0"/>
              <a:t> </a:t>
            </a:r>
            <a:r>
              <a:rPr lang="en-US" sz="2400" spc="-6" dirty="0"/>
              <a:t>request</a:t>
            </a:r>
            <a:endParaRPr lang="en-US" sz="2400" dirty="0"/>
          </a:p>
          <a:p>
            <a:pPr marL="784889" lvl="1" indent="-182880">
              <a:lnSpc>
                <a:spcPct val="90000"/>
              </a:lnSpc>
              <a:spcBef>
                <a:spcPts val="1292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spc="3" dirty="0"/>
              <a:t>An </a:t>
            </a:r>
            <a:r>
              <a:rPr lang="en-US" sz="2400" spc="-6" dirty="0"/>
              <a:t>enhancement</a:t>
            </a:r>
            <a:endParaRPr lang="en-US" sz="2400" dirty="0"/>
          </a:p>
          <a:p>
            <a:pPr marL="784889" lvl="1" indent="-182880">
              <a:lnSpc>
                <a:spcPct val="90000"/>
              </a:lnSpc>
              <a:spcBef>
                <a:spcPts val="1292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spc="409" dirty="0"/>
              <a:t>…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23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2737731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450890"/>
            <a:ext cx="11053597" cy="839162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-100" dirty="0"/>
              <a:t>Examples</a:t>
            </a:r>
            <a:r>
              <a:rPr spc="-197" dirty="0"/>
              <a:t> </a:t>
            </a:r>
            <a:r>
              <a:rPr dirty="0"/>
              <a:t>of</a:t>
            </a:r>
            <a:r>
              <a:rPr spc="-240" dirty="0"/>
              <a:t> </a:t>
            </a:r>
            <a:r>
              <a:rPr spc="-85" dirty="0"/>
              <a:t>Issue</a:t>
            </a:r>
            <a:r>
              <a:rPr spc="-203" dirty="0"/>
              <a:t> </a:t>
            </a:r>
            <a:r>
              <a:rPr spc="-470" dirty="0"/>
              <a:t>T</a:t>
            </a:r>
            <a:r>
              <a:rPr spc="-82" dirty="0"/>
              <a:t>rack</a:t>
            </a:r>
            <a:r>
              <a:rPr spc="-91" dirty="0"/>
              <a:t>i</a:t>
            </a:r>
            <a:r>
              <a:rPr spc="-85" dirty="0"/>
              <a:t>n</a:t>
            </a:r>
            <a:r>
              <a:rPr spc="6" dirty="0"/>
              <a:t>g</a:t>
            </a:r>
            <a:r>
              <a:rPr spc="-173" dirty="0"/>
              <a:t> </a:t>
            </a:r>
            <a:r>
              <a:rPr spc="-61" dirty="0"/>
              <a:t>Systems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38" y="2009840"/>
            <a:ext cx="5192026" cy="9712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8582" y="3201915"/>
            <a:ext cx="5902497" cy="31590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13484" y="1508931"/>
            <a:ext cx="2071224" cy="28857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328431" y="4445819"/>
            <a:ext cx="1081646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spc="-6" dirty="0">
                <a:latin typeface="Arial"/>
                <a:cs typeface="Arial"/>
              </a:rPr>
              <a:t>Bugzilla</a:t>
            </a:r>
            <a:endParaRPr sz="239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13484" y="5779839"/>
            <a:ext cx="1934949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Arial"/>
                <a:cs typeface="Arial"/>
              </a:rPr>
              <a:t>GitHub</a:t>
            </a:r>
            <a:r>
              <a:rPr sz="2395" spc="69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Issues</a:t>
            </a:r>
            <a:endParaRPr sz="239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63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390" y="213782"/>
            <a:ext cx="5474668" cy="839162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-94" dirty="0"/>
              <a:t>GitHub</a:t>
            </a:r>
            <a:r>
              <a:rPr spc="-188" dirty="0"/>
              <a:t> </a:t>
            </a:r>
            <a:r>
              <a:rPr spc="-88"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29330" y="6568779"/>
            <a:ext cx="127456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4"/>
              </a:lnSpc>
            </a:pPr>
            <a:r>
              <a:rPr sz="879" spc="-15" dirty="0">
                <a:latin typeface="Arial"/>
                <a:cs typeface="Arial"/>
              </a:rPr>
              <a:t>12</a:t>
            </a:r>
            <a:endParaRPr sz="879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720" y="1214012"/>
            <a:ext cx="8489183" cy="3583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9782" y="4958979"/>
            <a:ext cx="7734516" cy="18158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57795" y="4689372"/>
            <a:ext cx="320374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spc="-30" dirty="0">
                <a:latin typeface="Arial"/>
                <a:cs typeface="Arial"/>
              </a:rPr>
              <a:t>…</a:t>
            </a:r>
            <a:endParaRPr sz="239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0247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0"/>
            <a:ext cx="12191144" cy="68576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11857" y="3415635"/>
              <a:ext cx="2488565" cy="1311910"/>
            </a:xfrm>
            <a:custGeom>
              <a:avLst/>
              <a:gdLst/>
              <a:ahLst/>
              <a:cxnLst/>
              <a:rect l="l" t="t" r="r" b="b"/>
              <a:pathLst>
                <a:path w="2488565" h="1311910">
                  <a:moveTo>
                    <a:pt x="2488470" y="0"/>
                  </a:moveTo>
                  <a:lnTo>
                    <a:pt x="0" y="0"/>
                  </a:lnTo>
                  <a:lnTo>
                    <a:pt x="0" y="1311478"/>
                  </a:lnTo>
                  <a:lnTo>
                    <a:pt x="2488470" y="1311478"/>
                  </a:lnTo>
                  <a:lnTo>
                    <a:pt x="2488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1139" y="3383530"/>
              <a:ext cx="2569906" cy="13843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79362" y="2117547"/>
            <a:ext cx="895660" cy="6633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28996" marR="3081" indent="-121680">
              <a:lnSpc>
                <a:spcPct val="101200"/>
              </a:lnSpc>
              <a:spcBef>
                <a:spcPts val="45"/>
              </a:spcBef>
            </a:pPr>
            <a:r>
              <a:rPr sz="2183" spc="-6" dirty="0">
                <a:latin typeface="Arial"/>
                <a:cs typeface="Arial"/>
              </a:rPr>
              <a:t>Source </a:t>
            </a:r>
            <a:r>
              <a:rPr sz="2183" spc="45" dirty="0">
                <a:latin typeface="Arial"/>
                <a:cs typeface="Arial"/>
              </a:rPr>
              <a:t>code</a:t>
            </a:r>
            <a:endParaRPr sz="2183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99571" y="3070493"/>
            <a:ext cx="7364360" cy="3527191"/>
            <a:chOff x="5275623" y="5063470"/>
            <a:chExt cx="12144375" cy="58166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5623" y="5063470"/>
              <a:ext cx="12144158" cy="5816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54360" y="7867561"/>
              <a:ext cx="3284220" cy="756920"/>
            </a:xfrm>
            <a:custGeom>
              <a:avLst/>
              <a:gdLst/>
              <a:ahLst/>
              <a:cxnLst/>
              <a:rect l="l" t="t" r="r" b="b"/>
              <a:pathLst>
                <a:path w="3284220" h="756920">
                  <a:moveTo>
                    <a:pt x="3283604" y="0"/>
                  </a:moveTo>
                  <a:lnTo>
                    <a:pt x="0" y="0"/>
                  </a:lnTo>
                  <a:lnTo>
                    <a:pt x="0" y="756521"/>
                  </a:lnTo>
                  <a:lnTo>
                    <a:pt x="3283604" y="756521"/>
                  </a:lnTo>
                  <a:lnTo>
                    <a:pt x="3283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3643" y="7827870"/>
              <a:ext cx="3365039" cy="83693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681094" y="4817199"/>
            <a:ext cx="1428204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spc="-6" dirty="0">
                <a:latin typeface="Arial"/>
                <a:cs typeface="Arial"/>
              </a:rPr>
              <a:t>Deliverable</a:t>
            </a:r>
            <a:endParaRPr sz="2183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24321" y="235264"/>
            <a:ext cx="9143358" cy="1011783"/>
          </a:xfrm>
          <a:prstGeom prst="rect">
            <a:avLst/>
          </a:prstGeom>
          <a:solidFill>
            <a:srgbClr val="000000">
              <a:alpha val="79998"/>
            </a:srgbClr>
          </a:solidFill>
        </p:spPr>
        <p:txBody>
          <a:bodyPr vert="horz" wrap="square" lIns="0" tIns="285718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2287665" algn="l"/>
                <a:tab pos="2785553" algn="l"/>
              </a:tabLst>
            </a:pPr>
            <a:r>
              <a:rPr sz="4700" dirty="0">
                <a:solidFill>
                  <a:srgbClr val="FFFFFF"/>
                </a:solidFill>
              </a:rPr>
              <a:t>What</a:t>
            </a:r>
            <a:r>
              <a:rPr sz="4700" spc="-67" dirty="0">
                <a:solidFill>
                  <a:srgbClr val="FFFFFF"/>
                </a:solidFill>
              </a:rPr>
              <a:t> </a:t>
            </a:r>
            <a:r>
              <a:rPr sz="4700" spc="-21" dirty="0">
                <a:solidFill>
                  <a:srgbClr val="FFFFFF"/>
                </a:solidFill>
              </a:rPr>
              <a:t>is</a:t>
            </a:r>
            <a:r>
              <a:rPr sz="4700" dirty="0">
                <a:solidFill>
                  <a:srgbClr val="FFFFFF"/>
                </a:solidFill>
              </a:rPr>
              <a:t>	</a:t>
            </a:r>
            <a:r>
              <a:rPr sz="4700" spc="-30" dirty="0">
                <a:solidFill>
                  <a:srgbClr val="FFFFFF"/>
                </a:solidFill>
              </a:rPr>
              <a:t>a</a:t>
            </a:r>
            <a:r>
              <a:rPr sz="4700" dirty="0">
                <a:solidFill>
                  <a:srgbClr val="FFFFFF"/>
                </a:solidFill>
              </a:rPr>
              <a:t>	build</a:t>
            </a:r>
            <a:r>
              <a:rPr sz="4700" spc="-103" dirty="0">
                <a:solidFill>
                  <a:srgbClr val="FFFFFF"/>
                </a:solidFill>
              </a:rPr>
              <a:t> </a:t>
            </a:r>
            <a:r>
              <a:rPr sz="4700" spc="-6" dirty="0">
                <a:solidFill>
                  <a:srgbClr val="FFFFFF"/>
                </a:solidFill>
              </a:rPr>
              <a:t>system?</a:t>
            </a:r>
            <a:endParaRPr sz="4700"/>
          </a:p>
        </p:txBody>
      </p:sp>
      <p:sp>
        <p:nvSpPr>
          <p:cNvPr id="13" name="object 13"/>
          <p:cNvSpPr/>
          <p:nvPr/>
        </p:nvSpPr>
        <p:spPr>
          <a:xfrm>
            <a:off x="1778352" y="6479633"/>
            <a:ext cx="1465556" cy="216021"/>
          </a:xfrm>
          <a:custGeom>
            <a:avLst/>
            <a:gdLst/>
            <a:ahLst/>
            <a:cxnLst/>
            <a:rect l="l" t="t" r="r" b="b"/>
            <a:pathLst>
              <a:path w="2416810" h="356234">
                <a:moveTo>
                  <a:pt x="2416197" y="0"/>
                </a:moveTo>
                <a:lnTo>
                  <a:pt x="0" y="0"/>
                </a:lnTo>
                <a:lnTo>
                  <a:pt x="0" y="356010"/>
                </a:lnTo>
                <a:lnTo>
                  <a:pt x="2416197" y="356010"/>
                </a:lnTo>
                <a:lnTo>
                  <a:pt x="2416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1770651" y="6510028"/>
            <a:ext cx="1480958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19"/>
              </a:lnSpc>
            </a:pPr>
            <a:r>
              <a:rPr sz="1395" i="1" dirty="0">
                <a:solidFill>
                  <a:srgbClr val="222222"/>
                </a:solidFill>
                <a:latin typeface="Arial"/>
                <a:cs typeface="Arial"/>
              </a:rPr>
              <a:t>©</a:t>
            </a:r>
            <a:r>
              <a:rPr sz="1395" i="1" spc="-3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395" i="1" dirty="0">
                <a:solidFill>
                  <a:srgbClr val="222222"/>
                </a:solidFill>
                <a:latin typeface="Arial"/>
                <a:cs typeface="Arial"/>
              </a:rPr>
              <a:t>Shane </a:t>
            </a:r>
            <a:r>
              <a:rPr sz="1395" i="1" spc="-6" dirty="0">
                <a:solidFill>
                  <a:srgbClr val="222222"/>
                </a:solidFill>
                <a:latin typeface="Arial"/>
                <a:cs typeface="Arial"/>
              </a:rPr>
              <a:t>McIntosh</a:t>
            </a:r>
            <a:endParaRPr sz="1395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59071" y="6564584"/>
            <a:ext cx="185216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221"/>
              </a:lnSpc>
            </a:pPr>
            <a:r>
              <a:rPr sz="1182" spc="-1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18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704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701"/>
            <a:r>
              <a:rPr lang="en-US" spc="-97"/>
              <a:t>Benefits</a:t>
            </a:r>
            <a:r>
              <a:rPr lang="en-US" spc="-200"/>
              <a:t> </a:t>
            </a:r>
            <a:r>
              <a:rPr lang="en-US"/>
              <a:t>of</a:t>
            </a:r>
            <a:r>
              <a:rPr lang="en-US" spc="-209"/>
              <a:t> </a:t>
            </a:r>
            <a:r>
              <a:rPr lang="en-US" spc="-139"/>
              <a:t>Build</a:t>
            </a:r>
            <a:r>
              <a:rPr lang="en-US" spc="-170"/>
              <a:t> </a:t>
            </a:r>
            <a:r>
              <a:rPr lang="en-US" spc="-76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4504" y="2399339"/>
            <a:ext cx="10222992" cy="374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2286" marR="3081" indent="-182880">
              <a:lnSpc>
                <a:spcPct val="90000"/>
              </a:lnSpc>
              <a:spcBef>
                <a:spcPts val="40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400" spc="-24" dirty="0"/>
              <a:t>Allow</a:t>
            </a:r>
            <a:r>
              <a:rPr lang="en-US" sz="2400" spc="-118" dirty="0"/>
              <a:t> </a:t>
            </a:r>
            <a:r>
              <a:rPr lang="en-US" sz="2400" spc="-12" dirty="0"/>
              <a:t>automated</a:t>
            </a:r>
            <a:r>
              <a:rPr lang="en-US" sz="2400" spc="-118" dirty="0"/>
              <a:t> </a:t>
            </a:r>
            <a:r>
              <a:rPr lang="en-US" sz="2400" dirty="0"/>
              <a:t>and</a:t>
            </a:r>
            <a:r>
              <a:rPr lang="en-US" sz="2400" spc="-118" dirty="0"/>
              <a:t> </a:t>
            </a:r>
            <a:r>
              <a:rPr lang="en-US" sz="2400" spc="-21" dirty="0"/>
              <a:t>consistent</a:t>
            </a:r>
            <a:r>
              <a:rPr lang="en-US" sz="2400" spc="-118" dirty="0"/>
              <a:t> </a:t>
            </a:r>
            <a:r>
              <a:rPr lang="en-US" sz="2400" spc="-6" dirty="0"/>
              <a:t>builds</a:t>
            </a:r>
            <a:r>
              <a:rPr lang="en-US" sz="2400" spc="-118" dirty="0"/>
              <a:t> </a:t>
            </a:r>
            <a:r>
              <a:rPr lang="en-US" sz="2400" dirty="0"/>
              <a:t>by</a:t>
            </a:r>
            <a:r>
              <a:rPr lang="en-US" sz="2400" spc="-118" dirty="0"/>
              <a:t> </a:t>
            </a:r>
            <a:r>
              <a:rPr lang="en-US" sz="2400" spc="-30" dirty="0"/>
              <a:t>declaring</a:t>
            </a:r>
            <a:r>
              <a:rPr lang="en-US" sz="2400" spc="-118" dirty="0"/>
              <a:t> </a:t>
            </a:r>
            <a:r>
              <a:rPr lang="en-US" sz="2400" spc="-6" dirty="0"/>
              <a:t>exact</a:t>
            </a:r>
            <a:r>
              <a:rPr lang="en-US" sz="2400" spc="-115" dirty="0"/>
              <a:t> </a:t>
            </a:r>
            <a:r>
              <a:rPr lang="en-US" sz="2400" spc="-27" dirty="0"/>
              <a:t>dependencies</a:t>
            </a:r>
            <a:r>
              <a:rPr lang="en-US" sz="2400" spc="-118" dirty="0"/>
              <a:t> </a:t>
            </a:r>
            <a:r>
              <a:rPr lang="en-US" sz="2400" spc="-15" dirty="0"/>
              <a:t>and </a:t>
            </a:r>
            <a:r>
              <a:rPr lang="en-US" sz="2400" spc="-6" dirty="0"/>
              <a:t>exact</a:t>
            </a:r>
            <a:r>
              <a:rPr lang="en-US" sz="2400" spc="-133" dirty="0"/>
              <a:t> </a:t>
            </a:r>
            <a:r>
              <a:rPr lang="en-US" sz="2400" dirty="0"/>
              <a:t>steps</a:t>
            </a:r>
            <a:r>
              <a:rPr lang="en-US" sz="2400" spc="-130" dirty="0"/>
              <a:t> </a:t>
            </a:r>
            <a:r>
              <a:rPr lang="en-US" sz="2400" dirty="0"/>
              <a:t>for</a:t>
            </a:r>
            <a:r>
              <a:rPr lang="en-US" sz="2400" spc="-133" dirty="0"/>
              <a:t> </a:t>
            </a:r>
            <a:r>
              <a:rPr lang="en-US" sz="2400" spc="-30" dirty="0"/>
              <a:t>creating</a:t>
            </a:r>
            <a:r>
              <a:rPr lang="en-US" sz="2400" spc="-130" dirty="0"/>
              <a:t> </a:t>
            </a:r>
            <a:r>
              <a:rPr lang="en-US" sz="2400" dirty="0"/>
              <a:t>an</a:t>
            </a:r>
            <a:r>
              <a:rPr lang="en-US" sz="2400" spc="-130" dirty="0"/>
              <a:t> </a:t>
            </a:r>
            <a:r>
              <a:rPr lang="en-US" sz="2400" spc="-6" dirty="0"/>
              <a:t>executable</a:t>
            </a:r>
            <a:endParaRPr lang="en-US" sz="2400" dirty="0"/>
          </a:p>
          <a:p>
            <a:pPr marL="312286" indent="-182880">
              <a:lnSpc>
                <a:spcPct val="90000"/>
              </a:lnSpc>
              <a:spcBef>
                <a:spcPts val="191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400" spc="-49" dirty="0"/>
              <a:t>Facilitate</a:t>
            </a:r>
            <a:r>
              <a:rPr lang="en-US" sz="2400" spc="-115" dirty="0"/>
              <a:t> </a:t>
            </a:r>
            <a:r>
              <a:rPr lang="en-US" sz="2400" spc="-6" dirty="0"/>
              <a:t>reproducibility</a:t>
            </a:r>
            <a:endParaRPr lang="en-US" sz="2400" dirty="0"/>
          </a:p>
          <a:p>
            <a:pPr marL="312286" marR="341167" indent="-182880">
              <a:lnSpc>
                <a:spcPct val="90000"/>
              </a:lnSpc>
              <a:spcBef>
                <a:spcPts val="228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400" spc="-33" dirty="0"/>
              <a:t>Optimize</a:t>
            </a:r>
            <a:r>
              <a:rPr lang="en-US" sz="2400" spc="-112" dirty="0"/>
              <a:t> </a:t>
            </a:r>
            <a:r>
              <a:rPr lang="en-US" sz="2400" dirty="0"/>
              <a:t>the</a:t>
            </a:r>
            <a:r>
              <a:rPr lang="en-US" sz="2400" spc="-112" dirty="0"/>
              <a:t> </a:t>
            </a:r>
            <a:r>
              <a:rPr lang="en-US" sz="2400" dirty="0"/>
              <a:t>build</a:t>
            </a:r>
            <a:r>
              <a:rPr lang="en-US" sz="2400" spc="-112" dirty="0"/>
              <a:t> </a:t>
            </a:r>
            <a:r>
              <a:rPr lang="en-US" sz="2400" spc="-15" dirty="0"/>
              <a:t>process</a:t>
            </a:r>
            <a:r>
              <a:rPr lang="en-US" sz="2400" spc="-109" dirty="0"/>
              <a:t> </a:t>
            </a:r>
            <a:r>
              <a:rPr lang="en-US" sz="2400" spc="-45" dirty="0"/>
              <a:t>(often</a:t>
            </a:r>
            <a:r>
              <a:rPr lang="en-US" sz="2400" spc="-112" dirty="0"/>
              <a:t> </a:t>
            </a:r>
            <a:r>
              <a:rPr lang="en-US" sz="2400" spc="-27" dirty="0"/>
              <a:t>avoiding</a:t>
            </a:r>
            <a:r>
              <a:rPr lang="en-US" sz="2400" spc="-112" dirty="0"/>
              <a:t> </a:t>
            </a:r>
            <a:r>
              <a:rPr lang="en-US" sz="2400" dirty="0"/>
              <a:t>the</a:t>
            </a:r>
            <a:r>
              <a:rPr lang="en-US" sz="2400" spc="-109" dirty="0"/>
              <a:t> </a:t>
            </a:r>
            <a:r>
              <a:rPr lang="en-US" sz="2400" spc="-30" dirty="0"/>
              <a:t>recompilation</a:t>
            </a:r>
            <a:r>
              <a:rPr lang="en-US" sz="2400" spc="-112" dirty="0"/>
              <a:t> </a:t>
            </a:r>
            <a:r>
              <a:rPr lang="en-US" sz="2400" dirty="0"/>
              <a:t>of</a:t>
            </a:r>
            <a:r>
              <a:rPr lang="en-US" sz="2400" spc="-112" dirty="0"/>
              <a:t> </a:t>
            </a:r>
            <a:r>
              <a:rPr lang="en-US" sz="2400" spc="-6" dirty="0"/>
              <a:t>unchanged code)</a:t>
            </a:r>
            <a:endParaRPr lang="en-US" sz="2400" dirty="0"/>
          </a:p>
          <a:p>
            <a:pPr marL="312286" indent="-182880">
              <a:lnSpc>
                <a:spcPct val="90000"/>
              </a:lnSpc>
              <a:spcBef>
                <a:spcPts val="191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400" spc="-55" dirty="0"/>
              <a:t>Necessary</a:t>
            </a:r>
            <a:r>
              <a:rPr lang="en-US" sz="2400" spc="-109" dirty="0"/>
              <a:t> </a:t>
            </a:r>
            <a:r>
              <a:rPr lang="en-US" sz="2400" spc="-27" dirty="0"/>
              <a:t>pre-</a:t>
            </a:r>
            <a:r>
              <a:rPr lang="en-US" sz="2400" spc="-6" dirty="0"/>
              <a:t>condition</a:t>
            </a:r>
            <a:r>
              <a:rPr lang="en-US" sz="2400" spc="-109" dirty="0"/>
              <a:t> </a:t>
            </a:r>
            <a:r>
              <a:rPr lang="en-US" sz="2400" dirty="0"/>
              <a:t>for</a:t>
            </a:r>
            <a:r>
              <a:rPr lang="en-US" sz="2400" spc="-109" dirty="0"/>
              <a:t> </a:t>
            </a:r>
            <a:r>
              <a:rPr lang="en-US" sz="2400" spc="-12" dirty="0"/>
              <a:t>continuous</a:t>
            </a:r>
            <a:r>
              <a:rPr lang="en-US" sz="2400" spc="-106" dirty="0"/>
              <a:t> </a:t>
            </a:r>
            <a:r>
              <a:rPr lang="en-US" sz="2400" spc="-30" dirty="0"/>
              <a:t>integration</a:t>
            </a:r>
            <a:r>
              <a:rPr lang="en-US" sz="2400" spc="-109" dirty="0"/>
              <a:t> </a:t>
            </a:r>
            <a:r>
              <a:rPr lang="en-US" sz="2400" dirty="0"/>
              <a:t>and</a:t>
            </a:r>
            <a:r>
              <a:rPr lang="en-US" sz="2400" spc="-109" dirty="0"/>
              <a:t> </a:t>
            </a:r>
            <a:r>
              <a:rPr lang="en-US" sz="2400" spc="-12" dirty="0"/>
              <a:t>continuous</a:t>
            </a:r>
            <a:r>
              <a:rPr lang="en-US" sz="2400" spc="-109" dirty="0"/>
              <a:t> </a:t>
            </a:r>
            <a:r>
              <a:rPr lang="en-US" sz="2400" spc="-6" dirty="0"/>
              <a:t>testing</a:t>
            </a:r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27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1471078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3" y="450890"/>
            <a:ext cx="10302888" cy="839162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-27" dirty="0"/>
              <a:t>Makefiles</a:t>
            </a:r>
            <a:r>
              <a:rPr spc="-227" dirty="0"/>
              <a:t> </a:t>
            </a:r>
            <a:r>
              <a:rPr spc="-27" dirty="0"/>
              <a:t>for</a:t>
            </a:r>
            <a:r>
              <a:rPr spc="-224" dirty="0"/>
              <a:t> </a:t>
            </a:r>
            <a:r>
              <a:rPr spc="52" dirty="0"/>
              <a:t>C/C++</a:t>
            </a:r>
            <a:r>
              <a:rPr spc="-224" dirty="0"/>
              <a:t> </a:t>
            </a:r>
            <a:r>
              <a:rPr spc="-58" dirty="0"/>
              <a:t>programs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21628" y="6555592"/>
            <a:ext cx="14285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15" dirty="0">
                <a:latin typeface="Arial"/>
                <a:cs typeface="Arial"/>
              </a:rPr>
              <a:t>19</a:t>
            </a:r>
            <a:endParaRPr sz="879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183" y="1838912"/>
            <a:ext cx="6019329" cy="3524111"/>
          </a:xfrm>
          <a:custGeom>
            <a:avLst/>
            <a:gdLst/>
            <a:ahLst/>
            <a:cxnLst/>
            <a:rect l="l" t="t" r="r" b="b"/>
            <a:pathLst>
              <a:path w="9926320" h="5811520">
                <a:moveTo>
                  <a:pt x="0" y="0"/>
                </a:moveTo>
                <a:lnTo>
                  <a:pt x="9925725" y="0"/>
                </a:lnTo>
                <a:lnTo>
                  <a:pt x="9925725" y="5811341"/>
                </a:lnTo>
                <a:lnTo>
                  <a:pt x="0" y="5811341"/>
                </a:lnTo>
                <a:lnTo>
                  <a:pt x="0" y="0"/>
                </a:lnTo>
                <a:close/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263278" y="1872929"/>
            <a:ext cx="5461371" cy="6351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31" dirty="0">
                <a:latin typeface="Arial"/>
                <a:cs typeface="Arial"/>
              </a:rPr>
              <a:t>program</a:t>
            </a:r>
            <a:r>
              <a:rPr sz="2031" spc="127" dirty="0">
                <a:latin typeface="Arial"/>
                <a:cs typeface="Arial"/>
              </a:rPr>
              <a:t> </a:t>
            </a:r>
            <a:r>
              <a:rPr sz="2031" dirty="0">
                <a:latin typeface="Arial"/>
                <a:cs typeface="Arial"/>
              </a:rPr>
              <a:t>:</a:t>
            </a:r>
            <a:r>
              <a:rPr sz="2031" spc="130" dirty="0">
                <a:latin typeface="Arial"/>
                <a:cs typeface="Arial"/>
              </a:rPr>
              <a:t> </a:t>
            </a:r>
            <a:r>
              <a:rPr sz="2031" dirty="0">
                <a:latin typeface="Arial"/>
                <a:cs typeface="Arial"/>
              </a:rPr>
              <a:t>random.o</a:t>
            </a:r>
            <a:r>
              <a:rPr sz="2031" spc="127" dirty="0">
                <a:latin typeface="Arial"/>
                <a:cs typeface="Arial"/>
              </a:rPr>
              <a:t> </a:t>
            </a:r>
            <a:r>
              <a:rPr sz="2031" dirty="0">
                <a:latin typeface="Arial"/>
                <a:cs typeface="Arial"/>
              </a:rPr>
              <a:t>input.o</a:t>
            </a:r>
            <a:r>
              <a:rPr sz="2031" spc="127" dirty="0">
                <a:latin typeface="Arial"/>
                <a:cs typeface="Arial"/>
              </a:rPr>
              <a:t> </a:t>
            </a:r>
            <a:r>
              <a:rPr sz="2031" spc="-6" dirty="0">
                <a:latin typeface="Arial"/>
                <a:cs typeface="Arial"/>
              </a:rPr>
              <a:t>main.o</a:t>
            </a:r>
            <a:endParaRPr sz="2031">
              <a:latin typeface="Arial"/>
              <a:cs typeface="Arial"/>
            </a:endParaRPr>
          </a:p>
          <a:p>
            <a:pPr marL="7701">
              <a:spcBef>
                <a:spcPts val="12"/>
              </a:spcBef>
            </a:pPr>
            <a:r>
              <a:rPr sz="2031" spc="100" dirty="0">
                <a:solidFill>
                  <a:srgbClr val="AAAAAA"/>
                </a:solidFill>
                <a:latin typeface="Arial"/>
                <a:cs typeface="Arial"/>
              </a:rPr>
              <a:t>&lt;tab&gt;</a:t>
            </a:r>
            <a:r>
              <a:rPr sz="2031" spc="100" dirty="0">
                <a:latin typeface="Arial"/>
                <a:cs typeface="Arial"/>
              </a:rPr>
              <a:t>gcc</a:t>
            </a:r>
            <a:r>
              <a:rPr sz="2031" spc="109" dirty="0">
                <a:latin typeface="Arial"/>
                <a:cs typeface="Arial"/>
              </a:rPr>
              <a:t> </a:t>
            </a:r>
            <a:r>
              <a:rPr sz="2031" dirty="0">
                <a:latin typeface="Arial"/>
                <a:cs typeface="Arial"/>
              </a:rPr>
              <a:t>-o</a:t>
            </a:r>
            <a:r>
              <a:rPr sz="2031" spc="109" dirty="0">
                <a:latin typeface="Arial"/>
                <a:cs typeface="Arial"/>
              </a:rPr>
              <a:t> </a:t>
            </a:r>
            <a:r>
              <a:rPr sz="2031" dirty="0">
                <a:latin typeface="Arial"/>
                <a:cs typeface="Arial"/>
              </a:rPr>
              <a:t>program</a:t>
            </a:r>
            <a:r>
              <a:rPr sz="2031" spc="109" dirty="0">
                <a:latin typeface="Arial"/>
                <a:cs typeface="Arial"/>
              </a:rPr>
              <a:t> </a:t>
            </a:r>
            <a:r>
              <a:rPr sz="2031" dirty="0">
                <a:latin typeface="Arial"/>
                <a:cs typeface="Arial"/>
              </a:rPr>
              <a:t>random.o</a:t>
            </a:r>
            <a:r>
              <a:rPr sz="2031" spc="106" dirty="0">
                <a:latin typeface="Arial"/>
                <a:cs typeface="Arial"/>
              </a:rPr>
              <a:t> </a:t>
            </a:r>
            <a:r>
              <a:rPr sz="2031" dirty="0">
                <a:latin typeface="Arial"/>
                <a:cs typeface="Arial"/>
              </a:rPr>
              <a:t>input.o</a:t>
            </a:r>
            <a:r>
              <a:rPr sz="2031" spc="109" dirty="0">
                <a:latin typeface="Arial"/>
                <a:cs typeface="Arial"/>
              </a:rPr>
              <a:t> </a:t>
            </a:r>
            <a:r>
              <a:rPr sz="2031" spc="-6" dirty="0">
                <a:latin typeface="Arial"/>
                <a:cs typeface="Arial"/>
              </a:rPr>
              <a:t>main.o</a:t>
            </a:r>
            <a:endParaRPr sz="203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278" y="2806313"/>
            <a:ext cx="2674273" cy="6351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31" dirty="0">
                <a:latin typeface="Arial"/>
                <a:cs typeface="Arial"/>
              </a:rPr>
              <a:t>random.o</a:t>
            </a:r>
            <a:r>
              <a:rPr sz="2031" spc="91" dirty="0">
                <a:latin typeface="Arial"/>
                <a:cs typeface="Arial"/>
              </a:rPr>
              <a:t> </a:t>
            </a:r>
            <a:r>
              <a:rPr sz="2031" dirty="0">
                <a:latin typeface="Arial"/>
                <a:cs typeface="Arial"/>
              </a:rPr>
              <a:t>:</a:t>
            </a:r>
            <a:r>
              <a:rPr sz="2031" spc="91" dirty="0">
                <a:latin typeface="Arial"/>
                <a:cs typeface="Arial"/>
              </a:rPr>
              <a:t> </a:t>
            </a:r>
            <a:r>
              <a:rPr sz="2031" spc="24" dirty="0">
                <a:latin typeface="Arial"/>
                <a:cs typeface="Arial"/>
              </a:rPr>
              <a:t>random.c</a:t>
            </a:r>
            <a:endParaRPr sz="2031">
              <a:latin typeface="Arial"/>
              <a:cs typeface="Arial"/>
            </a:endParaRPr>
          </a:p>
          <a:p>
            <a:pPr marL="7701">
              <a:spcBef>
                <a:spcPts val="12"/>
              </a:spcBef>
            </a:pPr>
            <a:r>
              <a:rPr sz="2031" spc="100" dirty="0">
                <a:solidFill>
                  <a:srgbClr val="929292"/>
                </a:solidFill>
                <a:latin typeface="Arial"/>
                <a:cs typeface="Arial"/>
              </a:rPr>
              <a:t>&lt;tab&gt;</a:t>
            </a:r>
            <a:r>
              <a:rPr sz="2031" spc="100" dirty="0">
                <a:latin typeface="Arial"/>
                <a:cs typeface="Arial"/>
              </a:rPr>
              <a:t>gcc</a:t>
            </a:r>
            <a:r>
              <a:rPr sz="2031" spc="12" dirty="0">
                <a:latin typeface="Arial"/>
                <a:cs typeface="Arial"/>
              </a:rPr>
              <a:t> </a:t>
            </a:r>
            <a:r>
              <a:rPr sz="2031" spc="45" dirty="0">
                <a:latin typeface="Arial"/>
                <a:cs typeface="Arial"/>
              </a:rPr>
              <a:t>-</a:t>
            </a:r>
            <a:r>
              <a:rPr sz="2031" spc="69" dirty="0">
                <a:latin typeface="Arial"/>
                <a:cs typeface="Arial"/>
              </a:rPr>
              <a:t>c</a:t>
            </a:r>
            <a:r>
              <a:rPr sz="2031" spc="12" dirty="0">
                <a:latin typeface="Arial"/>
                <a:cs typeface="Arial"/>
              </a:rPr>
              <a:t> </a:t>
            </a:r>
            <a:r>
              <a:rPr sz="2031" spc="24" dirty="0">
                <a:latin typeface="Arial"/>
                <a:cs typeface="Arial"/>
              </a:rPr>
              <a:t>random.c</a:t>
            </a:r>
            <a:endParaRPr sz="203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3278" y="3739697"/>
            <a:ext cx="2355824" cy="6351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31" dirty="0">
                <a:latin typeface="Arial"/>
                <a:cs typeface="Arial"/>
              </a:rPr>
              <a:t>input.o</a:t>
            </a:r>
            <a:r>
              <a:rPr sz="2031" spc="67" dirty="0">
                <a:latin typeface="Arial"/>
                <a:cs typeface="Arial"/>
              </a:rPr>
              <a:t> </a:t>
            </a:r>
            <a:r>
              <a:rPr sz="2031" dirty="0">
                <a:latin typeface="Arial"/>
                <a:cs typeface="Arial"/>
              </a:rPr>
              <a:t>:</a:t>
            </a:r>
            <a:r>
              <a:rPr sz="2031" spc="67" dirty="0">
                <a:latin typeface="Arial"/>
                <a:cs typeface="Arial"/>
              </a:rPr>
              <a:t> </a:t>
            </a:r>
            <a:r>
              <a:rPr sz="2031" spc="27" dirty="0">
                <a:latin typeface="Arial"/>
                <a:cs typeface="Arial"/>
              </a:rPr>
              <a:t>input.c</a:t>
            </a:r>
            <a:endParaRPr sz="2031">
              <a:latin typeface="Arial"/>
              <a:cs typeface="Arial"/>
            </a:endParaRPr>
          </a:p>
          <a:p>
            <a:pPr marL="7701">
              <a:spcBef>
                <a:spcPts val="12"/>
              </a:spcBef>
            </a:pPr>
            <a:r>
              <a:rPr sz="2031" spc="100" dirty="0">
                <a:solidFill>
                  <a:srgbClr val="929292"/>
                </a:solidFill>
                <a:latin typeface="Arial"/>
                <a:cs typeface="Arial"/>
              </a:rPr>
              <a:t>&lt;tab&gt;</a:t>
            </a:r>
            <a:r>
              <a:rPr sz="2031" spc="100" dirty="0">
                <a:latin typeface="Arial"/>
                <a:cs typeface="Arial"/>
              </a:rPr>
              <a:t>gcc</a:t>
            </a:r>
            <a:r>
              <a:rPr sz="2031" spc="12" dirty="0">
                <a:latin typeface="Arial"/>
                <a:cs typeface="Arial"/>
              </a:rPr>
              <a:t> </a:t>
            </a:r>
            <a:r>
              <a:rPr sz="2031" spc="45" dirty="0">
                <a:latin typeface="Arial"/>
                <a:cs typeface="Arial"/>
              </a:rPr>
              <a:t>-</a:t>
            </a:r>
            <a:r>
              <a:rPr sz="2031" spc="69" dirty="0">
                <a:latin typeface="Arial"/>
                <a:cs typeface="Arial"/>
              </a:rPr>
              <a:t>c</a:t>
            </a:r>
            <a:r>
              <a:rPr sz="2031" spc="12" dirty="0">
                <a:latin typeface="Arial"/>
                <a:cs typeface="Arial"/>
              </a:rPr>
              <a:t> </a:t>
            </a:r>
            <a:r>
              <a:rPr sz="2031" spc="27" dirty="0">
                <a:latin typeface="Arial"/>
                <a:cs typeface="Arial"/>
              </a:rPr>
              <a:t>input.c</a:t>
            </a:r>
            <a:endParaRPr sz="203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278" y="4673082"/>
            <a:ext cx="2341578" cy="63515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31" dirty="0">
                <a:latin typeface="Arial"/>
                <a:cs typeface="Arial"/>
              </a:rPr>
              <a:t>main.o :</a:t>
            </a:r>
            <a:r>
              <a:rPr sz="2031" spc="6" dirty="0">
                <a:latin typeface="Arial"/>
                <a:cs typeface="Arial"/>
              </a:rPr>
              <a:t> </a:t>
            </a:r>
            <a:r>
              <a:rPr sz="2031" spc="-6" dirty="0">
                <a:latin typeface="Arial"/>
                <a:cs typeface="Arial"/>
              </a:rPr>
              <a:t>main.c</a:t>
            </a:r>
            <a:endParaRPr sz="2031">
              <a:latin typeface="Arial"/>
              <a:cs typeface="Arial"/>
            </a:endParaRPr>
          </a:p>
          <a:p>
            <a:pPr marL="7701">
              <a:spcBef>
                <a:spcPts val="12"/>
              </a:spcBef>
            </a:pPr>
            <a:r>
              <a:rPr sz="2031" spc="100" dirty="0">
                <a:solidFill>
                  <a:srgbClr val="929292"/>
                </a:solidFill>
                <a:latin typeface="Arial"/>
                <a:cs typeface="Arial"/>
              </a:rPr>
              <a:t>&lt;tab&gt;</a:t>
            </a:r>
            <a:r>
              <a:rPr sz="2031" spc="100" dirty="0">
                <a:latin typeface="Arial"/>
                <a:cs typeface="Arial"/>
              </a:rPr>
              <a:t>gcc</a:t>
            </a:r>
            <a:r>
              <a:rPr sz="2031" spc="12" dirty="0">
                <a:latin typeface="Arial"/>
                <a:cs typeface="Arial"/>
              </a:rPr>
              <a:t> </a:t>
            </a:r>
            <a:r>
              <a:rPr sz="2031" spc="45" dirty="0">
                <a:latin typeface="Arial"/>
                <a:cs typeface="Arial"/>
              </a:rPr>
              <a:t>-</a:t>
            </a:r>
            <a:r>
              <a:rPr sz="2031" spc="69" dirty="0">
                <a:latin typeface="Arial"/>
                <a:cs typeface="Arial"/>
              </a:rPr>
              <a:t>c</a:t>
            </a:r>
            <a:r>
              <a:rPr sz="2031" spc="12" dirty="0">
                <a:latin typeface="Arial"/>
                <a:cs typeface="Arial"/>
              </a:rPr>
              <a:t> </a:t>
            </a:r>
            <a:r>
              <a:rPr sz="2031" spc="-6" dirty="0">
                <a:latin typeface="Arial"/>
                <a:cs typeface="Arial"/>
              </a:rPr>
              <a:t>main.c</a:t>
            </a:r>
            <a:endParaRPr sz="2031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6277" y="4920626"/>
            <a:ext cx="1035799" cy="104591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537668" y="5671748"/>
            <a:ext cx="972673" cy="228987"/>
          </a:xfrm>
          <a:prstGeom prst="rect">
            <a:avLst/>
          </a:prstGeom>
          <a:solidFill>
            <a:srgbClr val="0433FF"/>
          </a:solidFill>
        </p:spPr>
        <p:txBody>
          <a:bodyPr vert="horz" wrap="square" lIns="0" tIns="37351" rIns="0" bIns="0" rtlCol="0">
            <a:spAutoFit/>
          </a:bodyPr>
          <a:lstStyle/>
          <a:p>
            <a:pPr marL="156721">
              <a:spcBef>
                <a:spcPts val="293"/>
              </a:spcBef>
            </a:pPr>
            <a:r>
              <a:rPr sz="1243" spc="-6" dirty="0">
                <a:solidFill>
                  <a:srgbClr val="FFFFFF"/>
                </a:solidFill>
                <a:latin typeface="Arial"/>
                <a:cs typeface="Arial"/>
              </a:rPr>
              <a:t>random.c</a:t>
            </a:r>
            <a:endParaRPr sz="1243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3872" y="4909333"/>
            <a:ext cx="1051653" cy="106191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755746" y="5671951"/>
            <a:ext cx="987691" cy="232098"/>
          </a:xfrm>
          <a:prstGeom prst="rect">
            <a:avLst/>
          </a:prstGeom>
          <a:solidFill>
            <a:srgbClr val="0433FF"/>
          </a:solidFill>
        </p:spPr>
        <p:txBody>
          <a:bodyPr vert="horz" wrap="square" lIns="0" tIns="40432" rIns="0" bIns="0" rtlCol="0">
            <a:spAutoFit/>
          </a:bodyPr>
          <a:lstStyle/>
          <a:p>
            <a:pPr marL="257223">
              <a:spcBef>
                <a:spcPts val="318"/>
              </a:spcBef>
            </a:pPr>
            <a:r>
              <a:rPr sz="1243" spc="-6" dirty="0">
                <a:solidFill>
                  <a:srgbClr val="FFFFFF"/>
                </a:solidFill>
                <a:latin typeface="Arial"/>
                <a:cs typeface="Arial"/>
              </a:rPr>
              <a:t>input.c</a:t>
            </a:r>
            <a:endParaRPr sz="1243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844" y="3295140"/>
            <a:ext cx="1035799" cy="104591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020234" y="4046262"/>
            <a:ext cx="972673" cy="228987"/>
          </a:xfrm>
          <a:prstGeom prst="rect">
            <a:avLst/>
          </a:prstGeom>
          <a:solidFill>
            <a:srgbClr val="00F900"/>
          </a:solidFill>
        </p:spPr>
        <p:txBody>
          <a:bodyPr vert="horz" wrap="square" lIns="0" tIns="37351" rIns="0" bIns="0" rtlCol="0">
            <a:spAutoFit/>
          </a:bodyPr>
          <a:lstStyle/>
          <a:p>
            <a:pPr marL="152100">
              <a:spcBef>
                <a:spcPts val="293"/>
              </a:spcBef>
            </a:pPr>
            <a:r>
              <a:rPr sz="1243" spc="-6" dirty="0">
                <a:solidFill>
                  <a:srgbClr val="FFFFFF"/>
                </a:solidFill>
                <a:latin typeface="Arial"/>
                <a:cs typeface="Arial"/>
              </a:rPr>
              <a:t>random.o</a:t>
            </a:r>
            <a:endParaRPr sz="1243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0221" y="3283847"/>
            <a:ext cx="1051653" cy="106191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762096" y="4046466"/>
            <a:ext cx="987691" cy="232098"/>
          </a:xfrm>
          <a:prstGeom prst="rect">
            <a:avLst/>
          </a:prstGeom>
          <a:solidFill>
            <a:srgbClr val="00F900"/>
          </a:solidFill>
        </p:spPr>
        <p:txBody>
          <a:bodyPr vert="horz" wrap="square" lIns="0" tIns="40432" rIns="0" bIns="0" rtlCol="0">
            <a:spAutoFit/>
          </a:bodyPr>
          <a:lstStyle/>
          <a:p>
            <a:pPr marL="252601">
              <a:spcBef>
                <a:spcPts val="318"/>
              </a:spcBef>
            </a:pPr>
            <a:r>
              <a:rPr sz="1243" spc="-6" dirty="0">
                <a:solidFill>
                  <a:srgbClr val="FFFFFF"/>
                </a:solidFill>
                <a:latin typeface="Arial"/>
                <a:cs typeface="Arial"/>
              </a:rPr>
              <a:t>input.o</a:t>
            </a:r>
            <a:endParaRPr sz="1243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8915" y="4909333"/>
            <a:ext cx="1051653" cy="106191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990789" y="5671951"/>
            <a:ext cx="987691" cy="232098"/>
          </a:xfrm>
          <a:prstGeom prst="rect">
            <a:avLst/>
          </a:prstGeom>
          <a:solidFill>
            <a:srgbClr val="0433FF"/>
          </a:solidFill>
        </p:spPr>
        <p:txBody>
          <a:bodyPr vert="horz" wrap="square" lIns="0" tIns="40432" rIns="0" bIns="0" rtlCol="0">
            <a:spAutoFit/>
          </a:bodyPr>
          <a:lstStyle/>
          <a:p>
            <a:pPr marL="257223">
              <a:spcBef>
                <a:spcPts val="318"/>
              </a:spcBef>
            </a:pPr>
            <a:r>
              <a:rPr sz="1243" spc="-6" dirty="0">
                <a:solidFill>
                  <a:srgbClr val="FFFFFF"/>
                </a:solidFill>
                <a:latin typeface="Arial"/>
                <a:cs typeface="Arial"/>
              </a:rPr>
              <a:t>main.c</a:t>
            </a:r>
            <a:endParaRPr sz="1243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4273" y="3295140"/>
            <a:ext cx="1035799" cy="104591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515664" y="4046262"/>
            <a:ext cx="972673" cy="228987"/>
          </a:xfrm>
          <a:prstGeom prst="rect">
            <a:avLst/>
          </a:prstGeom>
          <a:solidFill>
            <a:srgbClr val="00F900"/>
          </a:solidFill>
        </p:spPr>
        <p:txBody>
          <a:bodyPr vert="horz" wrap="square" lIns="0" tIns="37351" rIns="0" bIns="0" rtlCol="0">
            <a:spAutoFit/>
          </a:bodyPr>
          <a:lstStyle/>
          <a:p>
            <a:pPr marL="248751">
              <a:spcBef>
                <a:spcPts val="293"/>
              </a:spcBef>
            </a:pPr>
            <a:r>
              <a:rPr sz="1243" spc="-6" dirty="0">
                <a:solidFill>
                  <a:srgbClr val="FFFFFF"/>
                </a:solidFill>
                <a:latin typeface="Arial"/>
                <a:cs typeface="Arial"/>
              </a:rPr>
              <a:t>main.o</a:t>
            </a:r>
            <a:endParaRPr sz="1243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1320" y="1676003"/>
            <a:ext cx="1035799" cy="104591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772712" y="2427125"/>
            <a:ext cx="972673" cy="228987"/>
          </a:xfrm>
          <a:prstGeom prst="rect">
            <a:avLst/>
          </a:prstGeom>
          <a:solidFill>
            <a:srgbClr val="FF2600"/>
          </a:solidFill>
        </p:spPr>
        <p:txBody>
          <a:bodyPr vert="horz" wrap="square" lIns="0" tIns="37351" rIns="0" bIns="0" rtlCol="0">
            <a:spAutoFit/>
          </a:bodyPr>
          <a:lstStyle/>
          <a:p>
            <a:pPr marL="191762">
              <a:spcBef>
                <a:spcPts val="293"/>
              </a:spcBef>
            </a:pPr>
            <a:r>
              <a:rPr sz="1243" spc="-6" dirty="0">
                <a:solidFill>
                  <a:srgbClr val="FFFFFF"/>
                </a:solidFill>
                <a:latin typeface="Arial"/>
                <a:cs typeface="Arial"/>
              </a:rPr>
              <a:t>program</a:t>
            </a:r>
            <a:endParaRPr sz="1243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95776" y="2688998"/>
            <a:ext cx="4517192" cy="2281123"/>
            <a:chOff x="11535847" y="4434357"/>
            <a:chExt cx="7449184" cy="3761740"/>
          </a:xfrm>
        </p:grpSpPr>
        <p:sp>
          <p:nvSpPr>
            <p:cNvPr id="24" name="object 24"/>
            <p:cNvSpPr/>
            <p:nvPr/>
          </p:nvSpPr>
          <p:spPr>
            <a:xfrm>
              <a:off x="11562025" y="7216235"/>
              <a:ext cx="661670" cy="952500"/>
            </a:xfrm>
            <a:custGeom>
              <a:avLst/>
              <a:gdLst/>
              <a:ahLst/>
              <a:cxnLst/>
              <a:rect l="l" t="t" r="r" b="b"/>
              <a:pathLst>
                <a:path w="661670" h="952500">
                  <a:moveTo>
                    <a:pt x="661254" y="0"/>
                  </a:moveTo>
                  <a:lnTo>
                    <a:pt x="646322" y="21500"/>
                  </a:lnTo>
                  <a:lnTo>
                    <a:pt x="0" y="952138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090165" y="7106151"/>
              <a:ext cx="210185" cy="236854"/>
            </a:xfrm>
            <a:custGeom>
              <a:avLst/>
              <a:gdLst/>
              <a:ahLst/>
              <a:cxnLst/>
              <a:rect l="l" t="t" r="r" b="b"/>
              <a:pathLst>
                <a:path w="210184" h="236854">
                  <a:moveTo>
                    <a:pt x="209564" y="0"/>
                  </a:moveTo>
                  <a:lnTo>
                    <a:pt x="0" y="114523"/>
                  </a:lnTo>
                  <a:lnTo>
                    <a:pt x="118184" y="131584"/>
                  </a:lnTo>
                  <a:lnTo>
                    <a:pt x="175450" y="236368"/>
                  </a:lnTo>
                  <a:lnTo>
                    <a:pt x="2095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16870" y="4536970"/>
              <a:ext cx="1318260" cy="928369"/>
            </a:xfrm>
            <a:custGeom>
              <a:avLst/>
              <a:gdLst/>
              <a:ahLst/>
              <a:cxnLst/>
              <a:rect l="l" t="t" r="r" b="b"/>
              <a:pathLst>
                <a:path w="1318259" h="928370">
                  <a:moveTo>
                    <a:pt x="1317977" y="0"/>
                  </a:moveTo>
                  <a:lnTo>
                    <a:pt x="1296575" y="15072"/>
                  </a:lnTo>
                  <a:lnTo>
                    <a:pt x="0" y="928196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208289" y="4459798"/>
              <a:ext cx="236220" cy="210820"/>
            </a:xfrm>
            <a:custGeom>
              <a:avLst/>
              <a:gdLst/>
              <a:ahLst/>
              <a:cxnLst/>
              <a:rect l="l" t="t" r="r" b="b"/>
              <a:pathLst>
                <a:path w="236219" h="210820">
                  <a:moveTo>
                    <a:pt x="236139" y="0"/>
                  </a:moveTo>
                  <a:lnTo>
                    <a:pt x="0" y="35671"/>
                  </a:lnTo>
                  <a:lnTo>
                    <a:pt x="105148" y="92244"/>
                  </a:lnTo>
                  <a:lnTo>
                    <a:pt x="122991" y="210315"/>
                  </a:lnTo>
                  <a:lnTo>
                    <a:pt x="236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97839" y="4527370"/>
              <a:ext cx="1509395" cy="962660"/>
            </a:xfrm>
            <a:custGeom>
              <a:avLst/>
              <a:gdLst/>
              <a:ahLst/>
              <a:cxnLst/>
              <a:rect l="l" t="t" r="r" b="b"/>
              <a:pathLst>
                <a:path w="1509394" h="962660">
                  <a:moveTo>
                    <a:pt x="0" y="0"/>
                  </a:moveTo>
                  <a:lnTo>
                    <a:pt x="22070" y="14076"/>
                  </a:lnTo>
                  <a:lnTo>
                    <a:pt x="1509087" y="962501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6084840" y="4455299"/>
              <a:ext cx="238125" cy="205104"/>
            </a:xfrm>
            <a:custGeom>
              <a:avLst/>
              <a:gdLst/>
              <a:ahLst/>
              <a:cxnLst/>
              <a:rect l="l" t="t" r="r" b="b"/>
              <a:pathLst>
                <a:path w="238125" h="205104">
                  <a:moveTo>
                    <a:pt x="0" y="0"/>
                  </a:moveTo>
                  <a:lnTo>
                    <a:pt x="122655" y="204911"/>
                  </a:lnTo>
                  <a:lnTo>
                    <a:pt x="135063" y="86148"/>
                  </a:lnTo>
                  <a:lnTo>
                    <a:pt x="237521" y="24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8297351" y="7214516"/>
              <a:ext cx="661670" cy="952500"/>
            </a:xfrm>
            <a:custGeom>
              <a:avLst/>
              <a:gdLst/>
              <a:ahLst/>
              <a:cxnLst/>
              <a:rect l="l" t="t" r="r" b="b"/>
              <a:pathLst>
                <a:path w="661669" h="952500">
                  <a:moveTo>
                    <a:pt x="0" y="0"/>
                  </a:moveTo>
                  <a:lnTo>
                    <a:pt x="14932" y="21500"/>
                  </a:lnTo>
                  <a:lnTo>
                    <a:pt x="661254" y="952138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8220900" y="7104433"/>
              <a:ext cx="210185" cy="236854"/>
            </a:xfrm>
            <a:custGeom>
              <a:avLst/>
              <a:gdLst/>
              <a:ahLst/>
              <a:cxnLst/>
              <a:rect l="l" t="t" r="r" b="b"/>
              <a:pathLst>
                <a:path w="210184" h="236854">
                  <a:moveTo>
                    <a:pt x="0" y="0"/>
                  </a:moveTo>
                  <a:lnTo>
                    <a:pt x="34114" y="236368"/>
                  </a:lnTo>
                  <a:lnTo>
                    <a:pt x="91379" y="131584"/>
                  </a:lnTo>
                  <a:lnTo>
                    <a:pt x="209564" y="114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267854" y="7250690"/>
              <a:ext cx="635" cy="918844"/>
            </a:xfrm>
            <a:custGeom>
              <a:avLst/>
              <a:gdLst/>
              <a:ahLst/>
              <a:cxnLst/>
              <a:rect l="l" t="t" r="r" b="b"/>
              <a:pathLst>
                <a:path w="634" h="918845">
                  <a:moveTo>
                    <a:pt x="0" y="0"/>
                  </a:moveTo>
                  <a:lnTo>
                    <a:pt x="7" y="26177"/>
                  </a:lnTo>
                  <a:lnTo>
                    <a:pt x="249" y="918743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61077" y="7116663"/>
              <a:ext cx="213723" cy="21363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5249896" y="4568384"/>
              <a:ext cx="635" cy="918844"/>
            </a:xfrm>
            <a:custGeom>
              <a:avLst/>
              <a:gdLst/>
              <a:ahLst/>
              <a:cxnLst/>
              <a:rect l="l" t="t" r="r" b="b"/>
              <a:pathLst>
                <a:path w="634" h="918845">
                  <a:moveTo>
                    <a:pt x="0" y="0"/>
                  </a:moveTo>
                  <a:lnTo>
                    <a:pt x="7" y="26177"/>
                  </a:lnTo>
                  <a:lnTo>
                    <a:pt x="249" y="918743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3120" y="4434357"/>
              <a:ext cx="213721" cy="21363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924221" y="6541345"/>
            <a:ext cx="1114376" cy="16874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31" i="1" dirty="0">
                <a:solidFill>
                  <a:srgbClr val="222222"/>
                </a:solidFill>
                <a:latin typeface="Arial"/>
                <a:cs typeface="Arial"/>
              </a:rPr>
              <a:t>©</a:t>
            </a:r>
            <a:r>
              <a:rPr sz="1031" i="1" spc="21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31" i="1" dirty="0">
                <a:solidFill>
                  <a:srgbClr val="222222"/>
                </a:solidFill>
                <a:latin typeface="Arial"/>
                <a:cs typeface="Arial"/>
              </a:rPr>
              <a:t>Shane</a:t>
            </a:r>
            <a:r>
              <a:rPr sz="1031" i="1" spc="24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31" i="1" spc="-6" dirty="0">
                <a:solidFill>
                  <a:srgbClr val="222222"/>
                </a:solidFill>
                <a:latin typeface="Arial"/>
                <a:cs typeface="Arial"/>
              </a:rPr>
              <a:t>McIntosh</a:t>
            </a:r>
            <a:endParaRPr sz="1031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8807" y="5549464"/>
            <a:ext cx="1015415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Arial"/>
                <a:cs typeface="Arial"/>
              </a:rPr>
              <a:t>$ </a:t>
            </a:r>
            <a:r>
              <a:rPr sz="2395" spc="-12" dirty="0">
                <a:latin typeface="Arial"/>
                <a:cs typeface="Arial"/>
              </a:rPr>
              <a:t>make</a:t>
            </a:r>
            <a:endParaRPr sz="239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466279"/>
            <a:ext cx="11216882" cy="808384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5200" dirty="0"/>
              <a:t>Maven</a:t>
            </a:r>
            <a:r>
              <a:rPr sz="5200" spc="-263" dirty="0"/>
              <a:t> </a:t>
            </a:r>
            <a:r>
              <a:rPr sz="5200" dirty="0"/>
              <a:t>or</a:t>
            </a:r>
            <a:r>
              <a:rPr sz="5200" spc="-246" dirty="0"/>
              <a:t> </a:t>
            </a:r>
            <a:r>
              <a:rPr sz="5200" spc="-67" dirty="0"/>
              <a:t>Gradle</a:t>
            </a:r>
            <a:r>
              <a:rPr sz="5200" spc="-227" dirty="0"/>
              <a:t> </a:t>
            </a:r>
            <a:r>
              <a:rPr sz="5200" spc="-27" dirty="0"/>
              <a:t>for</a:t>
            </a:r>
            <a:r>
              <a:rPr sz="5200" spc="-246" dirty="0"/>
              <a:t> </a:t>
            </a:r>
            <a:r>
              <a:rPr sz="5200" spc="-49" dirty="0"/>
              <a:t>Java</a:t>
            </a:r>
            <a:r>
              <a:rPr sz="5200" spc="-246" dirty="0"/>
              <a:t> </a:t>
            </a:r>
            <a:r>
              <a:rPr sz="5200" spc="-69" dirty="0"/>
              <a:t>Programs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21628" y="6555592"/>
            <a:ext cx="14285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spc="-15" dirty="0">
                <a:latin typeface="Arial"/>
                <a:cs typeface="Arial"/>
              </a:rPr>
              <a:t>20</a:t>
            </a:r>
            <a:endParaRPr sz="879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489" y="1806878"/>
            <a:ext cx="6502200" cy="3973096"/>
            <a:chOff x="44626" y="2979676"/>
            <a:chExt cx="10722610" cy="65519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26" y="2979676"/>
              <a:ext cx="10722186" cy="6551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19001" y="4221932"/>
              <a:ext cx="3288029" cy="842644"/>
            </a:xfrm>
            <a:custGeom>
              <a:avLst/>
              <a:gdLst/>
              <a:ahLst/>
              <a:cxnLst/>
              <a:rect l="l" t="t" r="r" b="b"/>
              <a:pathLst>
                <a:path w="3288029" h="842645">
                  <a:moveTo>
                    <a:pt x="240097" y="0"/>
                  </a:moveTo>
                  <a:lnTo>
                    <a:pt x="3047817" y="0"/>
                  </a:lnTo>
                  <a:lnTo>
                    <a:pt x="3095595" y="183"/>
                  </a:lnTo>
                  <a:lnTo>
                    <a:pt x="3134126" y="1470"/>
                  </a:lnTo>
                  <a:lnTo>
                    <a:pt x="3188730" y="11765"/>
                  </a:lnTo>
                  <a:lnTo>
                    <a:pt x="3242129" y="45785"/>
                  </a:lnTo>
                  <a:lnTo>
                    <a:pt x="3276148" y="99184"/>
                  </a:lnTo>
                  <a:lnTo>
                    <a:pt x="3286443" y="153788"/>
                  </a:lnTo>
                  <a:lnTo>
                    <a:pt x="3287730" y="192318"/>
                  </a:lnTo>
                  <a:lnTo>
                    <a:pt x="3287914" y="240097"/>
                  </a:lnTo>
                  <a:lnTo>
                    <a:pt x="3287914" y="602020"/>
                  </a:lnTo>
                  <a:lnTo>
                    <a:pt x="3287730" y="649799"/>
                  </a:lnTo>
                  <a:lnTo>
                    <a:pt x="3286443" y="688329"/>
                  </a:lnTo>
                  <a:lnTo>
                    <a:pt x="3276148" y="742933"/>
                  </a:lnTo>
                  <a:lnTo>
                    <a:pt x="3242129" y="796333"/>
                  </a:lnTo>
                  <a:lnTo>
                    <a:pt x="3188730" y="830352"/>
                  </a:lnTo>
                  <a:lnTo>
                    <a:pt x="3134126" y="840647"/>
                  </a:lnTo>
                  <a:lnTo>
                    <a:pt x="3095595" y="841934"/>
                  </a:lnTo>
                  <a:lnTo>
                    <a:pt x="3047817" y="842118"/>
                  </a:lnTo>
                  <a:lnTo>
                    <a:pt x="240097" y="842118"/>
                  </a:lnTo>
                  <a:lnTo>
                    <a:pt x="192318" y="841934"/>
                  </a:lnTo>
                  <a:lnTo>
                    <a:pt x="153788" y="840647"/>
                  </a:lnTo>
                  <a:lnTo>
                    <a:pt x="99184" y="830352"/>
                  </a:lnTo>
                  <a:lnTo>
                    <a:pt x="45785" y="796333"/>
                  </a:lnTo>
                  <a:lnTo>
                    <a:pt x="11765" y="742933"/>
                  </a:lnTo>
                  <a:lnTo>
                    <a:pt x="1470" y="688329"/>
                  </a:lnTo>
                  <a:lnTo>
                    <a:pt x="183" y="649799"/>
                  </a:lnTo>
                  <a:lnTo>
                    <a:pt x="0" y="602020"/>
                  </a:lnTo>
                  <a:lnTo>
                    <a:pt x="0" y="240097"/>
                  </a:lnTo>
                  <a:lnTo>
                    <a:pt x="183" y="192318"/>
                  </a:lnTo>
                  <a:lnTo>
                    <a:pt x="1470" y="153788"/>
                  </a:lnTo>
                  <a:lnTo>
                    <a:pt x="11765" y="99184"/>
                  </a:lnTo>
                  <a:lnTo>
                    <a:pt x="45785" y="45785"/>
                  </a:lnTo>
                  <a:lnTo>
                    <a:pt x="99184" y="11765"/>
                  </a:lnTo>
                  <a:lnTo>
                    <a:pt x="153788" y="1470"/>
                  </a:lnTo>
                  <a:lnTo>
                    <a:pt x="192318" y="183"/>
                  </a:lnTo>
                  <a:lnTo>
                    <a:pt x="240097" y="0"/>
                  </a:lnTo>
                  <a:close/>
                </a:path>
              </a:pathLst>
            </a:custGeom>
            <a:ln w="52354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78714" y="2620145"/>
            <a:ext cx="1987703" cy="365033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7701" marR="3081" indent="181750">
              <a:lnSpc>
                <a:spcPct val="102200"/>
              </a:lnSpc>
              <a:spcBef>
                <a:spcPts val="45"/>
              </a:spcBef>
            </a:pP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Unique</a:t>
            </a:r>
            <a:r>
              <a:rPr sz="1182" b="1" spc="5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coordinates</a:t>
            </a:r>
            <a:r>
              <a:rPr sz="1182" b="1" spc="58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spc="-15" dirty="0">
                <a:solidFill>
                  <a:srgbClr val="EE220C"/>
                </a:solidFill>
                <a:latin typeface="Arial"/>
                <a:cs typeface="Arial"/>
              </a:rPr>
              <a:t>to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identify</a:t>
            </a:r>
            <a:r>
              <a:rPr sz="1182" b="1" spc="-3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this</a:t>
            </a:r>
            <a:r>
              <a:rPr sz="1182" b="1" spc="-27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spc="-6" dirty="0">
                <a:solidFill>
                  <a:srgbClr val="EE220C"/>
                </a:solidFill>
                <a:latin typeface="Arial"/>
                <a:cs typeface="Arial"/>
              </a:rPr>
              <a:t>project/artifact</a:t>
            </a:r>
            <a:endParaRPr sz="1182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3642" y="4013207"/>
            <a:ext cx="1993864" cy="908752"/>
          </a:xfrm>
          <a:custGeom>
            <a:avLst/>
            <a:gdLst/>
            <a:ahLst/>
            <a:cxnLst/>
            <a:rect l="l" t="t" r="r" b="b"/>
            <a:pathLst>
              <a:path w="3288029" h="1498600">
                <a:moveTo>
                  <a:pt x="240097" y="0"/>
                </a:moveTo>
                <a:lnTo>
                  <a:pt x="3047817" y="0"/>
                </a:lnTo>
                <a:lnTo>
                  <a:pt x="3095595" y="183"/>
                </a:lnTo>
                <a:lnTo>
                  <a:pt x="3134126" y="1470"/>
                </a:lnTo>
                <a:lnTo>
                  <a:pt x="3188730" y="11765"/>
                </a:lnTo>
                <a:lnTo>
                  <a:pt x="3242129" y="45785"/>
                </a:lnTo>
                <a:lnTo>
                  <a:pt x="3276148" y="99184"/>
                </a:lnTo>
                <a:lnTo>
                  <a:pt x="3286443" y="153788"/>
                </a:lnTo>
                <a:lnTo>
                  <a:pt x="3287730" y="192318"/>
                </a:lnTo>
                <a:lnTo>
                  <a:pt x="3287914" y="240097"/>
                </a:lnTo>
                <a:lnTo>
                  <a:pt x="3287914" y="1258196"/>
                </a:lnTo>
                <a:lnTo>
                  <a:pt x="3287730" y="1305974"/>
                </a:lnTo>
                <a:lnTo>
                  <a:pt x="3286443" y="1344505"/>
                </a:lnTo>
                <a:lnTo>
                  <a:pt x="3276148" y="1399109"/>
                </a:lnTo>
                <a:lnTo>
                  <a:pt x="3242129" y="1452508"/>
                </a:lnTo>
                <a:lnTo>
                  <a:pt x="3188730" y="1486527"/>
                </a:lnTo>
                <a:lnTo>
                  <a:pt x="3134126" y="1496822"/>
                </a:lnTo>
                <a:lnTo>
                  <a:pt x="3095595" y="1498109"/>
                </a:lnTo>
                <a:lnTo>
                  <a:pt x="3047817" y="1498293"/>
                </a:lnTo>
                <a:lnTo>
                  <a:pt x="240097" y="1498293"/>
                </a:lnTo>
                <a:lnTo>
                  <a:pt x="192318" y="1498109"/>
                </a:lnTo>
                <a:lnTo>
                  <a:pt x="153788" y="1496822"/>
                </a:lnTo>
                <a:lnTo>
                  <a:pt x="99184" y="1486527"/>
                </a:lnTo>
                <a:lnTo>
                  <a:pt x="45785" y="1452508"/>
                </a:lnTo>
                <a:lnTo>
                  <a:pt x="11765" y="1399109"/>
                </a:lnTo>
                <a:lnTo>
                  <a:pt x="1470" y="1344505"/>
                </a:lnTo>
                <a:lnTo>
                  <a:pt x="183" y="1305974"/>
                </a:lnTo>
                <a:lnTo>
                  <a:pt x="0" y="1258196"/>
                </a:lnTo>
                <a:lnTo>
                  <a:pt x="0" y="240097"/>
                </a:lnTo>
                <a:lnTo>
                  <a:pt x="183" y="192318"/>
                </a:lnTo>
                <a:lnTo>
                  <a:pt x="1470" y="153788"/>
                </a:lnTo>
                <a:lnTo>
                  <a:pt x="11765" y="99184"/>
                </a:lnTo>
                <a:lnTo>
                  <a:pt x="45785" y="45785"/>
                </a:lnTo>
                <a:lnTo>
                  <a:pt x="99184" y="11765"/>
                </a:lnTo>
                <a:lnTo>
                  <a:pt x="153788" y="1470"/>
                </a:lnTo>
                <a:lnTo>
                  <a:pt x="192318" y="183"/>
                </a:lnTo>
                <a:lnTo>
                  <a:pt x="240097" y="0"/>
                </a:lnTo>
                <a:close/>
              </a:path>
            </a:pathLst>
          </a:custGeom>
          <a:ln w="52354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2858147" y="4180054"/>
            <a:ext cx="2122860" cy="550597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7701" marR="3081" algn="ctr">
              <a:lnSpc>
                <a:spcPct val="102200"/>
              </a:lnSpc>
              <a:spcBef>
                <a:spcPts val="45"/>
              </a:spcBef>
            </a:pPr>
            <a:r>
              <a:rPr sz="1182" b="1" spc="-12" dirty="0">
                <a:solidFill>
                  <a:srgbClr val="EE220C"/>
                </a:solidFill>
                <a:latin typeface="Arial"/>
                <a:cs typeface="Arial"/>
              </a:rPr>
              <a:t>Similarly,</a:t>
            </a:r>
            <a:r>
              <a:rPr sz="1182" b="1" spc="3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you</a:t>
            </a:r>
            <a:r>
              <a:rPr sz="1182" b="1" spc="3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need</a:t>
            </a:r>
            <a:r>
              <a:rPr sz="1182" b="1" spc="3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to</a:t>
            </a:r>
            <a:r>
              <a:rPr sz="1182" b="1" spc="3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spc="-6" dirty="0">
                <a:solidFill>
                  <a:srgbClr val="EE220C"/>
                </a:solidFill>
                <a:latin typeface="Arial"/>
                <a:cs typeface="Arial"/>
              </a:rPr>
              <a:t>specify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the</a:t>
            </a:r>
            <a:r>
              <a:rPr sz="1182" b="1" spc="-6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identifying</a:t>
            </a:r>
            <a:r>
              <a:rPr sz="1182" b="1" spc="-3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info</a:t>
            </a:r>
            <a:r>
              <a:rPr sz="1182" b="1" spc="-6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for</a:t>
            </a:r>
            <a:r>
              <a:rPr sz="1182" b="1" spc="-3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spc="-15" dirty="0">
                <a:solidFill>
                  <a:srgbClr val="EE220C"/>
                </a:solidFill>
                <a:latin typeface="Arial"/>
                <a:cs typeface="Arial"/>
              </a:rPr>
              <a:t>any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dependencies</a:t>
            </a:r>
            <a:r>
              <a:rPr sz="1182" b="1" spc="21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dirty="0">
                <a:solidFill>
                  <a:srgbClr val="EE220C"/>
                </a:solidFill>
                <a:latin typeface="Arial"/>
                <a:cs typeface="Arial"/>
              </a:rPr>
              <a:t>you</a:t>
            </a:r>
            <a:r>
              <a:rPr sz="1182" b="1" spc="21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spc="-15" dirty="0">
                <a:solidFill>
                  <a:srgbClr val="EE220C"/>
                </a:solidFill>
                <a:latin typeface="Arial"/>
                <a:cs typeface="Arial"/>
              </a:rPr>
              <a:t>use</a:t>
            </a:r>
            <a:endParaRPr sz="1182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3800" y="5865528"/>
            <a:ext cx="3916877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Arial"/>
                <a:cs typeface="Arial"/>
              </a:rPr>
              <a:t>Maven</a:t>
            </a:r>
            <a:r>
              <a:rPr sz="2395" spc="-3" dirty="0">
                <a:latin typeface="Arial"/>
                <a:cs typeface="Arial"/>
              </a:rPr>
              <a:t> </a:t>
            </a:r>
            <a:r>
              <a:rPr sz="2395" spc="36" dirty="0">
                <a:latin typeface="Arial"/>
                <a:cs typeface="Arial"/>
              </a:rPr>
              <a:t>pom.xml</a:t>
            </a:r>
            <a:r>
              <a:rPr sz="2395" spc="6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example</a:t>
            </a:r>
            <a:r>
              <a:rPr sz="2395" spc="9" dirty="0">
                <a:latin typeface="Arial"/>
                <a:cs typeface="Arial"/>
              </a:rPr>
              <a:t> </a:t>
            </a:r>
            <a:r>
              <a:rPr sz="2395" spc="-12" dirty="0">
                <a:latin typeface="Arial"/>
                <a:cs typeface="Arial"/>
              </a:rPr>
              <a:t>file</a:t>
            </a:r>
            <a:endParaRPr sz="2395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5351" y="1588819"/>
            <a:ext cx="4484539" cy="440895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032928" y="6028909"/>
            <a:ext cx="4335442" cy="67501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15017">
              <a:lnSpc>
                <a:spcPts val="2626"/>
              </a:lnSpc>
              <a:spcBef>
                <a:spcPts val="64"/>
              </a:spcBef>
            </a:pPr>
            <a:r>
              <a:rPr sz="2395" dirty="0">
                <a:latin typeface="Arial"/>
                <a:cs typeface="Arial"/>
              </a:rPr>
              <a:t>Gradle</a:t>
            </a:r>
            <a:r>
              <a:rPr sz="2395" spc="18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build.gradle</a:t>
            </a:r>
            <a:r>
              <a:rPr sz="2395" spc="15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example</a:t>
            </a:r>
            <a:r>
              <a:rPr sz="2395" spc="18" dirty="0">
                <a:latin typeface="Arial"/>
                <a:cs typeface="Arial"/>
              </a:rPr>
              <a:t> </a:t>
            </a:r>
            <a:r>
              <a:rPr sz="2395" spc="-12" dirty="0">
                <a:latin typeface="Arial"/>
                <a:cs typeface="Arial"/>
              </a:rPr>
              <a:t>file</a:t>
            </a:r>
            <a:endParaRPr sz="2395">
              <a:latin typeface="Arial"/>
              <a:cs typeface="Arial"/>
            </a:endParaRPr>
          </a:p>
          <a:p>
            <a:pPr marL="7701">
              <a:lnSpc>
                <a:spcPts val="2626"/>
              </a:lnSpc>
            </a:pPr>
            <a:r>
              <a:rPr sz="2395" dirty="0">
                <a:latin typeface="Arial"/>
                <a:cs typeface="Arial"/>
              </a:rPr>
              <a:t>$ gradle clean </a:t>
            </a:r>
            <a:r>
              <a:rPr sz="2395" spc="24" dirty="0">
                <a:latin typeface="Arial"/>
                <a:cs typeface="Arial"/>
              </a:rPr>
              <a:t>build</a:t>
            </a:r>
            <a:endParaRPr sz="239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807" y="6330850"/>
            <a:ext cx="2917634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Arial"/>
                <a:cs typeface="Arial"/>
              </a:rPr>
              <a:t>$</a:t>
            </a:r>
            <a:r>
              <a:rPr sz="2395" spc="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mvn</a:t>
            </a:r>
            <a:r>
              <a:rPr sz="2395" spc="15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clean</a:t>
            </a:r>
            <a:r>
              <a:rPr sz="2395" spc="15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package</a:t>
            </a:r>
            <a:endParaRPr sz="239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27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nstruction work tools">
            <a:extLst>
              <a:ext uri="{FF2B5EF4-FFF2-40B4-BE49-F238E27FC236}">
                <a16:creationId xmlns:a16="http://schemas.microsoft.com/office/drawing/2014/main" id="{9C6F9563-28DF-C012-63C3-AE82524EDA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798" b="393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7701" marR="8856" indent="962660">
              <a:lnSpc>
                <a:spcPct val="80000"/>
              </a:lnSpc>
            </a:pPr>
            <a:r>
              <a:rPr lang="en-US" sz="6700" spc="-127">
                <a:solidFill>
                  <a:srgbClr val="FFFFFF"/>
                </a:solidFill>
              </a:rPr>
              <a:t>We</a:t>
            </a:r>
            <a:r>
              <a:rPr lang="en-US" sz="6700" spc="-246">
                <a:solidFill>
                  <a:srgbClr val="FFFFFF"/>
                </a:solidFill>
              </a:rPr>
              <a:t> </a:t>
            </a:r>
            <a:r>
              <a:rPr lang="en-US" sz="6700" spc="-45">
                <a:solidFill>
                  <a:srgbClr val="FFFFFF"/>
                </a:solidFill>
              </a:rPr>
              <a:t>are</a:t>
            </a:r>
            <a:r>
              <a:rPr lang="en-US" sz="6700" spc="-267">
                <a:solidFill>
                  <a:srgbClr val="FFFFFF"/>
                </a:solidFill>
              </a:rPr>
              <a:t> </a:t>
            </a:r>
            <a:r>
              <a:rPr lang="en-US" sz="6700" spc="106">
                <a:solidFill>
                  <a:srgbClr val="FFFFFF"/>
                </a:solidFill>
              </a:rPr>
              <a:t>now</a:t>
            </a:r>
            <a:r>
              <a:rPr lang="en-US" sz="6700" spc="-255">
                <a:solidFill>
                  <a:srgbClr val="FFFFFF"/>
                </a:solidFill>
              </a:rPr>
              <a:t> </a:t>
            </a:r>
            <a:r>
              <a:rPr lang="en-US" sz="6700">
                <a:solidFill>
                  <a:srgbClr val="FFFFFF"/>
                </a:solidFill>
              </a:rPr>
              <a:t>ready</a:t>
            </a:r>
            <a:r>
              <a:rPr lang="en-US" sz="6700" spc="-255">
                <a:solidFill>
                  <a:srgbClr val="FFFFFF"/>
                </a:solidFill>
              </a:rPr>
              <a:t> </a:t>
            </a:r>
            <a:r>
              <a:rPr lang="en-US" sz="6700" spc="173">
                <a:solidFill>
                  <a:srgbClr val="FFFFFF"/>
                </a:solidFill>
              </a:rPr>
              <a:t>to</a:t>
            </a:r>
            <a:r>
              <a:rPr lang="en-US" sz="6700" spc="-255">
                <a:solidFill>
                  <a:srgbClr val="FFFFFF"/>
                </a:solidFill>
              </a:rPr>
              <a:t> </a:t>
            </a:r>
            <a:r>
              <a:rPr lang="en-US" sz="6700" spc="73">
                <a:solidFill>
                  <a:srgbClr val="FFFFFF"/>
                </a:solidFill>
              </a:rPr>
              <a:t>build</a:t>
            </a:r>
            <a:r>
              <a:rPr lang="en-US" sz="6700" spc="-255">
                <a:solidFill>
                  <a:srgbClr val="FFFFFF"/>
                </a:solidFill>
              </a:rPr>
              <a:t> </a:t>
            </a:r>
            <a:r>
              <a:rPr lang="en-US" sz="6700" spc="30">
                <a:solidFill>
                  <a:srgbClr val="FFFFFF"/>
                </a:solidFill>
              </a:rPr>
              <a:t>our </a:t>
            </a:r>
            <a:r>
              <a:rPr lang="en-US" sz="6700" spc="-6">
                <a:solidFill>
                  <a:srgbClr val="FFFFFF"/>
                </a:solidFill>
              </a:rPr>
              <a:t>system..</a:t>
            </a:r>
            <a:r>
              <a:rPr lang="en-US" sz="6700" spc="-230">
                <a:solidFill>
                  <a:srgbClr val="FFFFFF"/>
                </a:solidFill>
              </a:rPr>
              <a:t> </a:t>
            </a:r>
            <a:r>
              <a:rPr lang="en-US" sz="6700" spc="149">
                <a:solidFill>
                  <a:srgbClr val="FFFFFF"/>
                </a:solidFill>
              </a:rPr>
              <a:t>but</a:t>
            </a:r>
            <a:r>
              <a:rPr lang="en-US" sz="6700" spc="-230">
                <a:solidFill>
                  <a:srgbClr val="FFFFFF"/>
                </a:solidFill>
              </a:rPr>
              <a:t> </a:t>
            </a:r>
            <a:r>
              <a:rPr lang="en-US" sz="6700" spc="88">
                <a:solidFill>
                  <a:srgbClr val="FFFFFF"/>
                </a:solidFill>
              </a:rPr>
              <a:t>how</a:t>
            </a:r>
            <a:r>
              <a:rPr lang="en-US" sz="6700" spc="-227">
                <a:solidFill>
                  <a:srgbClr val="FFFFFF"/>
                </a:solidFill>
              </a:rPr>
              <a:t> </a:t>
            </a:r>
            <a:r>
              <a:rPr lang="en-US" sz="6700" spc="182">
                <a:solidFill>
                  <a:srgbClr val="FFFFFF"/>
                </a:solidFill>
              </a:rPr>
              <a:t>do</a:t>
            </a:r>
            <a:r>
              <a:rPr lang="en-US" sz="6700" spc="-230">
                <a:solidFill>
                  <a:srgbClr val="FFFFFF"/>
                </a:solidFill>
              </a:rPr>
              <a:t> </a:t>
            </a:r>
            <a:r>
              <a:rPr lang="en-US" sz="6700" spc="82">
                <a:solidFill>
                  <a:srgbClr val="FFFFFF"/>
                </a:solidFill>
              </a:rPr>
              <a:t>we</a:t>
            </a:r>
            <a:r>
              <a:rPr lang="en-US" sz="6700" spc="-230">
                <a:solidFill>
                  <a:srgbClr val="FFFFFF"/>
                </a:solidFill>
              </a:rPr>
              <a:t> </a:t>
            </a:r>
            <a:r>
              <a:rPr lang="en-US" sz="6700" spc="121">
                <a:solidFill>
                  <a:srgbClr val="FFFFFF"/>
                </a:solidFill>
              </a:rPr>
              <a:t>go</a:t>
            </a:r>
            <a:r>
              <a:rPr lang="en-US" sz="6700" spc="-227">
                <a:solidFill>
                  <a:srgbClr val="FFFFFF"/>
                </a:solidFill>
              </a:rPr>
              <a:t> </a:t>
            </a:r>
            <a:r>
              <a:rPr lang="en-US" sz="6700" spc="73">
                <a:solidFill>
                  <a:srgbClr val="FFFFFF"/>
                </a:solidFill>
              </a:rPr>
              <a:t>about</a:t>
            </a:r>
            <a:r>
              <a:rPr lang="en-US" sz="6700" spc="-230">
                <a:solidFill>
                  <a:srgbClr val="FFFFFF"/>
                </a:solidFill>
              </a:rPr>
              <a:t> </a:t>
            </a:r>
            <a:r>
              <a:rPr lang="en-US" sz="6700" spc="-15">
                <a:solidFill>
                  <a:srgbClr val="FFFFFF"/>
                </a:solidFill>
              </a:rPr>
              <a:t>it?</a:t>
            </a:r>
            <a:endParaRPr lang="en-US" sz="670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36854">
              <a:spcBef>
                <a:spcPts val="60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3</a:t>
            </a:fld>
            <a:endParaRPr lang="en-PT" spc="-30"/>
          </a:p>
        </p:txBody>
      </p:sp>
    </p:spTree>
    <p:extLst>
      <p:ext uri="{BB962C8B-B14F-4D97-AF65-F5344CB8AC3E}">
        <p14:creationId xmlns:p14="http://schemas.microsoft.com/office/powerpoint/2010/main" val="238427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322" y="6502598"/>
            <a:ext cx="170969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092" spc="-15" dirty="0">
                <a:latin typeface="Arial"/>
                <a:cs typeface="Arial"/>
              </a:rPr>
              <a:t>21</a:t>
            </a:r>
            <a:endParaRPr sz="1092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84482"/>
            <a:ext cx="3079979" cy="21244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0608" y="4476984"/>
            <a:ext cx="2564804" cy="16238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82052" y="1425193"/>
            <a:ext cx="3073200" cy="361583"/>
          </a:xfrm>
          <a:prstGeom prst="rect">
            <a:avLst/>
          </a:prstGeom>
        </p:spPr>
        <p:txBody>
          <a:bodyPr vert="horz" wrap="square" lIns="0" tIns="6931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5"/>
              </a:spcBef>
            </a:pPr>
            <a:r>
              <a:rPr sz="2304" dirty="0"/>
              <a:t>pip</a:t>
            </a:r>
            <a:r>
              <a:rPr sz="2304" spc="-24" dirty="0"/>
              <a:t> </a:t>
            </a:r>
            <a:r>
              <a:rPr sz="2304" dirty="0"/>
              <a:t>+</a:t>
            </a:r>
            <a:r>
              <a:rPr sz="2304" spc="-24" dirty="0"/>
              <a:t> </a:t>
            </a:r>
            <a:r>
              <a:rPr sz="2304" spc="-6" dirty="0"/>
              <a:t>requirements.txt</a:t>
            </a:r>
            <a:endParaRPr sz="2304"/>
          </a:p>
        </p:txBody>
      </p:sp>
      <p:sp>
        <p:nvSpPr>
          <p:cNvPr id="6" name="object 6"/>
          <p:cNvSpPr txBox="1"/>
          <p:nvPr/>
        </p:nvSpPr>
        <p:spPr>
          <a:xfrm>
            <a:off x="552203" y="2906730"/>
            <a:ext cx="5923448" cy="2076042"/>
          </a:xfrm>
          <a:prstGeom prst="rect">
            <a:avLst/>
          </a:prstGeom>
        </p:spPr>
        <p:txBody>
          <a:bodyPr vert="horz" wrap="square" lIns="0" tIns="2310" rIns="0" bIns="0" rtlCol="0">
            <a:spAutoFit/>
          </a:bodyPr>
          <a:lstStyle/>
          <a:p>
            <a:pPr marL="165578" marR="3081" indent="-65075">
              <a:lnSpc>
                <a:spcPct val="101299"/>
              </a:lnSpc>
              <a:spcBef>
                <a:spcPts val="18"/>
              </a:spcBef>
            </a:pPr>
            <a:r>
              <a:rPr sz="2304" b="1" dirty="0">
                <a:latin typeface="Arial"/>
                <a:cs typeface="Arial"/>
              </a:rPr>
              <a:t>Use</a:t>
            </a:r>
            <a:r>
              <a:rPr sz="2304" b="1" spc="-85" dirty="0">
                <a:latin typeface="Arial"/>
                <a:cs typeface="Arial"/>
              </a:rPr>
              <a:t> </a:t>
            </a:r>
            <a:r>
              <a:rPr sz="2304" b="1" spc="-6" dirty="0">
                <a:latin typeface="Arial"/>
                <a:cs typeface="Arial"/>
              </a:rPr>
              <a:t>Python</a:t>
            </a:r>
            <a:r>
              <a:rPr sz="2304" b="1" spc="-82" dirty="0">
                <a:latin typeface="Arial"/>
                <a:cs typeface="Arial"/>
              </a:rPr>
              <a:t> </a:t>
            </a:r>
            <a:r>
              <a:rPr sz="2304" b="1" spc="-6" dirty="0">
                <a:latin typeface="Arial"/>
                <a:cs typeface="Arial"/>
              </a:rPr>
              <a:t>build</a:t>
            </a:r>
            <a:r>
              <a:rPr sz="2304" b="1" spc="-82" dirty="0">
                <a:latin typeface="Arial"/>
                <a:cs typeface="Arial"/>
              </a:rPr>
              <a:t> </a:t>
            </a:r>
            <a:r>
              <a:rPr sz="2304" b="1" dirty="0">
                <a:latin typeface="Arial"/>
                <a:cs typeface="Arial"/>
              </a:rPr>
              <a:t>backends</a:t>
            </a:r>
            <a:r>
              <a:rPr sz="2304" b="1" spc="-85" dirty="0">
                <a:latin typeface="Arial"/>
                <a:cs typeface="Arial"/>
              </a:rPr>
              <a:t> </a:t>
            </a:r>
            <a:r>
              <a:rPr sz="2304" b="1" spc="-6" dirty="0">
                <a:latin typeface="Arial"/>
                <a:cs typeface="Arial"/>
              </a:rPr>
              <a:t>through</a:t>
            </a:r>
            <a:r>
              <a:rPr sz="2304" b="1" spc="-82" dirty="0">
                <a:latin typeface="Arial"/>
                <a:cs typeface="Arial"/>
              </a:rPr>
              <a:t> </a:t>
            </a:r>
            <a:r>
              <a:rPr sz="2304" b="1" spc="-12" dirty="0">
                <a:latin typeface="Arial"/>
                <a:cs typeface="Arial"/>
              </a:rPr>
              <a:t>some </a:t>
            </a:r>
            <a:r>
              <a:rPr sz="2304" b="1" dirty="0">
                <a:latin typeface="Arial"/>
                <a:cs typeface="Arial"/>
              </a:rPr>
              <a:t>project</a:t>
            </a:r>
            <a:r>
              <a:rPr sz="2304" b="1" spc="-12" dirty="0">
                <a:latin typeface="Arial"/>
                <a:cs typeface="Arial"/>
              </a:rPr>
              <a:t> </a:t>
            </a:r>
            <a:r>
              <a:rPr sz="2304" b="1" dirty="0">
                <a:latin typeface="Arial"/>
                <a:cs typeface="Arial"/>
              </a:rPr>
              <a:t>manager</a:t>
            </a:r>
            <a:r>
              <a:rPr sz="2304" b="1" spc="-12" dirty="0">
                <a:latin typeface="Arial"/>
                <a:cs typeface="Arial"/>
              </a:rPr>
              <a:t> </a:t>
            </a:r>
            <a:r>
              <a:rPr sz="2304" b="1" dirty="0">
                <a:latin typeface="Arial"/>
                <a:cs typeface="Arial"/>
              </a:rPr>
              <a:t>(e.g.,</a:t>
            </a:r>
            <a:r>
              <a:rPr sz="2304" b="1" spc="-9" dirty="0">
                <a:latin typeface="Arial"/>
                <a:cs typeface="Arial"/>
              </a:rPr>
              <a:t> </a:t>
            </a:r>
            <a:r>
              <a:rPr sz="2304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setuptools</a:t>
            </a:r>
            <a:r>
              <a:rPr sz="2304" b="1" dirty="0">
                <a:latin typeface="Arial"/>
                <a:cs typeface="Arial"/>
              </a:rPr>
              <a:t>,</a:t>
            </a:r>
            <a:r>
              <a:rPr sz="2304" b="1" spc="-12" dirty="0">
                <a:latin typeface="Arial"/>
                <a:cs typeface="Arial"/>
              </a:rPr>
              <a:t> </a:t>
            </a:r>
            <a:r>
              <a:rPr sz="2304" b="1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Hatch</a:t>
            </a:r>
            <a:r>
              <a:rPr sz="2304" b="1" spc="-6" dirty="0">
                <a:latin typeface="Arial"/>
                <a:cs typeface="Arial"/>
              </a:rPr>
              <a:t>)</a:t>
            </a:r>
            <a:endParaRPr sz="2304">
              <a:latin typeface="Arial"/>
              <a:cs typeface="Arial"/>
            </a:endParaRPr>
          </a:p>
          <a:p>
            <a:pPr>
              <a:spcBef>
                <a:spcPts val="2086"/>
              </a:spcBef>
            </a:pPr>
            <a:endParaRPr sz="2304">
              <a:latin typeface="Arial"/>
              <a:cs typeface="Arial"/>
            </a:endParaRPr>
          </a:p>
          <a:p>
            <a:pPr marL="7316" marR="1918004" algn="ctr">
              <a:lnSpc>
                <a:spcPct val="103099"/>
              </a:lnSpc>
            </a:pP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Package</a:t>
            </a:r>
            <a:r>
              <a:rPr sz="1577" b="1" spc="73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your</a:t>
            </a:r>
            <a:r>
              <a:rPr sz="1577" b="1" spc="7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project</a:t>
            </a:r>
            <a:r>
              <a:rPr sz="1577" b="1" spc="73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into</a:t>
            </a:r>
            <a:r>
              <a:rPr sz="1577" b="1" spc="7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spc="33" dirty="0">
                <a:solidFill>
                  <a:srgbClr val="B51700"/>
                </a:solidFill>
                <a:latin typeface="Arial"/>
                <a:cs typeface="Arial"/>
              </a:rPr>
              <a:t>a</a:t>
            </a:r>
            <a:r>
              <a:rPr sz="1577" b="1" spc="7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package</a:t>
            </a:r>
            <a:r>
              <a:rPr sz="1577" b="1" spc="73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spc="-12" dirty="0">
                <a:solidFill>
                  <a:srgbClr val="B51700"/>
                </a:solidFill>
                <a:latin typeface="Arial"/>
                <a:cs typeface="Arial"/>
              </a:rPr>
              <a:t>that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can</a:t>
            </a:r>
            <a:r>
              <a:rPr sz="1577" b="1" spc="33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be</a:t>
            </a:r>
            <a:r>
              <a:rPr sz="1577" b="1" spc="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distributed,</a:t>
            </a:r>
            <a:r>
              <a:rPr sz="1577" b="1" spc="33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run,</a:t>
            </a:r>
            <a:r>
              <a:rPr sz="1577" b="1" spc="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and</a:t>
            </a:r>
            <a:r>
              <a:rPr sz="1577" b="1" spc="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used</a:t>
            </a:r>
            <a:r>
              <a:rPr sz="1577" b="1" spc="33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spc="-15" dirty="0">
                <a:solidFill>
                  <a:srgbClr val="B51700"/>
                </a:solidFill>
                <a:latin typeface="Arial"/>
                <a:cs typeface="Arial"/>
              </a:rPr>
              <a:t>by </a:t>
            </a:r>
            <a:r>
              <a:rPr sz="1577" b="1" spc="-6" dirty="0">
                <a:solidFill>
                  <a:srgbClr val="B51700"/>
                </a:solidFill>
                <a:latin typeface="Arial"/>
                <a:cs typeface="Arial"/>
              </a:rPr>
              <a:t>others</a:t>
            </a:r>
            <a:endParaRPr sz="157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2712" y="494165"/>
            <a:ext cx="3443247" cy="486705"/>
          </a:xfrm>
          <a:prstGeom prst="rect">
            <a:avLst/>
          </a:prstGeom>
        </p:spPr>
        <p:txBody>
          <a:bodyPr vert="horz" wrap="square" lIns="0" tIns="3081" rIns="0" bIns="0" rtlCol="0">
            <a:spAutoFit/>
          </a:bodyPr>
          <a:lstStyle/>
          <a:p>
            <a:pPr marL="467468" marR="3081" indent="-460151">
              <a:lnSpc>
                <a:spcPct val="103099"/>
              </a:lnSpc>
              <a:spcBef>
                <a:spcPts val="24"/>
              </a:spcBef>
            </a:pP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Only</a:t>
            </a:r>
            <a:r>
              <a:rPr sz="1577" b="1" spc="5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manages</a:t>
            </a:r>
            <a:r>
              <a:rPr sz="1577" b="1" spc="55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dependencies.</a:t>
            </a:r>
            <a:r>
              <a:rPr sz="1577" b="1" spc="5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spc="-6" dirty="0">
                <a:solidFill>
                  <a:srgbClr val="B51700"/>
                </a:solidFill>
                <a:latin typeface="Arial"/>
                <a:cs typeface="Arial"/>
              </a:rPr>
              <a:t>Don’t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forget</a:t>
            </a:r>
            <a:r>
              <a:rPr sz="1577" b="1" spc="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to</a:t>
            </a:r>
            <a:r>
              <a:rPr sz="1577" b="1" spc="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specify</a:t>
            </a:r>
            <a:r>
              <a:rPr sz="1577" b="1" spc="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spc="-6" dirty="0">
                <a:solidFill>
                  <a:srgbClr val="B51700"/>
                </a:solidFill>
                <a:latin typeface="Arial"/>
                <a:cs typeface="Arial"/>
              </a:rPr>
              <a:t>versions!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99130" y="998315"/>
            <a:ext cx="1280725" cy="434353"/>
            <a:chOff x="13685175" y="1646295"/>
            <a:chExt cx="2112010" cy="716280"/>
          </a:xfrm>
        </p:grpSpPr>
        <p:sp>
          <p:nvSpPr>
            <p:cNvPr id="9" name="object 9"/>
            <p:cNvSpPr/>
            <p:nvPr/>
          </p:nvSpPr>
          <p:spPr>
            <a:xfrm>
              <a:off x="13926818" y="1682943"/>
              <a:ext cx="1833245" cy="551815"/>
            </a:xfrm>
            <a:custGeom>
              <a:avLst/>
              <a:gdLst/>
              <a:ahLst/>
              <a:cxnLst/>
              <a:rect l="l" t="t" r="r" b="b"/>
              <a:pathLst>
                <a:path w="1833244" h="551814">
                  <a:moveTo>
                    <a:pt x="1833237" y="0"/>
                  </a:moveTo>
                  <a:lnTo>
                    <a:pt x="35092" y="541257"/>
                  </a:lnTo>
                  <a:lnTo>
                    <a:pt x="0" y="551821"/>
                  </a:lnTo>
                </a:path>
              </a:pathLst>
            </a:custGeom>
            <a:ln w="73296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685175" y="2085835"/>
              <a:ext cx="318770" cy="276860"/>
            </a:xfrm>
            <a:custGeom>
              <a:avLst/>
              <a:gdLst/>
              <a:ahLst/>
              <a:cxnLst/>
              <a:rect l="l" t="t" r="r" b="b"/>
              <a:pathLst>
                <a:path w="318769" h="276860">
                  <a:moveTo>
                    <a:pt x="235081" y="0"/>
                  </a:moveTo>
                  <a:lnTo>
                    <a:pt x="0" y="221664"/>
                  </a:lnTo>
                  <a:lnTo>
                    <a:pt x="318388" y="276731"/>
                  </a:lnTo>
                  <a:lnTo>
                    <a:pt x="235081" y="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874114" y="3616904"/>
            <a:ext cx="211786" cy="610327"/>
            <a:chOff x="3089848" y="5964542"/>
            <a:chExt cx="349250" cy="1006475"/>
          </a:xfrm>
        </p:grpSpPr>
        <p:sp>
          <p:nvSpPr>
            <p:cNvPr id="12" name="object 12"/>
            <p:cNvSpPr/>
            <p:nvPr/>
          </p:nvSpPr>
          <p:spPr>
            <a:xfrm>
              <a:off x="3221175" y="6209383"/>
              <a:ext cx="180975" cy="724535"/>
            </a:xfrm>
            <a:custGeom>
              <a:avLst/>
              <a:gdLst/>
              <a:ahLst/>
              <a:cxnLst/>
              <a:rect l="l" t="t" r="r" b="b"/>
              <a:pathLst>
                <a:path w="180975" h="724534">
                  <a:moveTo>
                    <a:pt x="180741" y="724359"/>
                  </a:moveTo>
                  <a:lnTo>
                    <a:pt x="8872" y="35557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89848" y="5964542"/>
              <a:ext cx="280670" cy="315595"/>
            </a:xfrm>
            <a:custGeom>
              <a:avLst/>
              <a:gdLst/>
              <a:ahLst/>
              <a:cxnLst/>
              <a:rect l="l" t="t" r="r" b="b"/>
              <a:pathLst>
                <a:path w="280670" h="315595">
                  <a:moveTo>
                    <a:pt x="70234" y="0"/>
                  </a:moveTo>
                  <a:lnTo>
                    <a:pt x="0" y="315382"/>
                  </a:lnTo>
                  <a:lnTo>
                    <a:pt x="280398" y="245416"/>
                  </a:lnTo>
                  <a:lnTo>
                    <a:pt x="70234" y="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53116" y="5705208"/>
            <a:ext cx="3765546" cy="736710"/>
          </a:xfrm>
          <a:prstGeom prst="rect">
            <a:avLst/>
          </a:prstGeom>
        </p:spPr>
        <p:txBody>
          <a:bodyPr vert="horz" wrap="square" lIns="0" tIns="3081" rIns="0" bIns="0" rtlCol="0">
            <a:spAutoFit/>
          </a:bodyPr>
          <a:lstStyle/>
          <a:p>
            <a:pPr marL="7701" marR="3081" algn="ctr">
              <a:lnSpc>
                <a:spcPct val="103099"/>
              </a:lnSpc>
              <a:spcBef>
                <a:spcPts val="24"/>
              </a:spcBef>
            </a:pP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Build</a:t>
            </a:r>
            <a:r>
              <a:rPr sz="1577" b="1" spc="58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automation</a:t>
            </a:r>
            <a:r>
              <a:rPr sz="1577" b="1" spc="58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tool</a:t>
            </a:r>
            <a:r>
              <a:rPr sz="1577" b="1" spc="58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that</a:t>
            </a:r>
            <a:r>
              <a:rPr sz="1577" b="1" spc="58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spc="-6" dirty="0">
                <a:solidFill>
                  <a:srgbClr val="B51700"/>
                </a:solidFill>
                <a:latin typeface="Arial"/>
                <a:cs typeface="Arial"/>
              </a:rPr>
              <a:t>abstracts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away</a:t>
            </a:r>
            <a:r>
              <a:rPr sz="1577" b="1" spc="67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some</a:t>
            </a:r>
            <a:r>
              <a:rPr sz="1577" b="1" spc="67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of</a:t>
            </a:r>
            <a:r>
              <a:rPr sz="1577" b="1" spc="67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the</a:t>
            </a:r>
            <a:r>
              <a:rPr sz="1577" b="1" spc="67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low-level</a:t>
            </a:r>
            <a:r>
              <a:rPr sz="1577" b="1" spc="67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details</a:t>
            </a:r>
            <a:r>
              <a:rPr sz="1577" b="1" spc="67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spc="-15" dirty="0">
                <a:solidFill>
                  <a:srgbClr val="B51700"/>
                </a:solidFill>
                <a:latin typeface="Arial"/>
                <a:cs typeface="Arial"/>
              </a:rPr>
              <a:t>and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setup</a:t>
            </a:r>
            <a:r>
              <a:rPr sz="1577" b="1" spc="30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you</a:t>
            </a:r>
            <a:r>
              <a:rPr sz="1577" b="1" spc="33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need</a:t>
            </a:r>
            <a:r>
              <a:rPr sz="1577" b="1" spc="30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dirty="0">
                <a:solidFill>
                  <a:srgbClr val="B51700"/>
                </a:solidFill>
                <a:latin typeface="Arial"/>
                <a:cs typeface="Arial"/>
              </a:rPr>
              <a:t>to</a:t>
            </a:r>
            <a:r>
              <a:rPr sz="1577" b="1" spc="33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577" b="1" spc="-15" dirty="0">
                <a:solidFill>
                  <a:srgbClr val="B51700"/>
                </a:solidFill>
                <a:latin typeface="Arial"/>
                <a:cs typeface="Arial"/>
              </a:rPr>
              <a:t>do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73081" y="5180004"/>
            <a:ext cx="847912" cy="435123"/>
            <a:chOff x="12982588" y="8542210"/>
            <a:chExt cx="1398270" cy="717550"/>
          </a:xfrm>
        </p:grpSpPr>
        <p:sp>
          <p:nvSpPr>
            <p:cNvPr id="16" name="object 16"/>
            <p:cNvSpPr/>
            <p:nvPr/>
          </p:nvSpPr>
          <p:spPr>
            <a:xfrm>
              <a:off x="13019236" y="8655068"/>
              <a:ext cx="1136015" cy="568325"/>
            </a:xfrm>
            <a:custGeom>
              <a:avLst/>
              <a:gdLst/>
              <a:ahLst/>
              <a:cxnLst/>
              <a:rect l="l" t="t" r="r" b="b"/>
              <a:pathLst>
                <a:path w="1136015" h="568325">
                  <a:moveTo>
                    <a:pt x="0" y="567799"/>
                  </a:moveTo>
                  <a:lnTo>
                    <a:pt x="1102924" y="16388"/>
                  </a:lnTo>
                  <a:lnTo>
                    <a:pt x="1135703" y="0"/>
                  </a:lnTo>
                </a:path>
              </a:pathLst>
            </a:custGeom>
            <a:ln w="73296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57540" y="8542210"/>
              <a:ext cx="323215" cy="259079"/>
            </a:xfrm>
            <a:custGeom>
              <a:avLst/>
              <a:gdLst/>
              <a:ahLst/>
              <a:cxnLst/>
              <a:rect l="l" t="t" r="r" b="b"/>
              <a:pathLst>
                <a:path w="323215" h="259079">
                  <a:moveTo>
                    <a:pt x="323110" y="11"/>
                  </a:moveTo>
                  <a:lnTo>
                    <a:pt x="0" y="0"/>
                  </a:lnTo>
                  <a:lnTo>
                    <a:pt x="129231" y="258490"/>
                  </a:lnTo>
                  <a:lnTo>
                    <a:pt x="323110" y="11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2001326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31</a:t>
            </a:fld>
            <a:endParaRPr spc="-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185" y="-285630"/>
            <a:ext cx="10699172" cy="2134931"/>
          </a:xfrm>
          <a:prstGeom prst="rect">
            <a:avLst/>
          </a:prstGeom>
        </p:spPr>
        <p:txBody>
          <a:bodyPr vert="horz" wrap="square" lIns="0" tIns="468364" rIns="0" bIns="0" rtlCol="0" anchor="ctr">
            <a:spAutoFit/>
          </a:bodyPr>
          <a:lstStyle/>
          <a:p>
            <a:pPr marL="142859">
              <a:lnSpc>
                <a:spcPct val="100000"/>
              </a:lnSpc>
              <a:spcBef>
                <a:spcPts val="64"/>
              </a:spcBef>
            </a:pPr>
            <a:r>
              <a:rPr spc="-58" dirty="0"/>
              <a:t>Swift</a:t>
            </a:r>
            <a:r>
              <a:rPr spc="-240" dirty="0"/>
              <a:t> </a:t>
            </a:r>
            <a:r>
              <a:rPr spc="-136" dirty="0"/>
              <a:t>build</a:t>
            </a:r>
            <a:r>
              <a:rPr spc="-170" dirty="0"/>
              <a:t> </a:t>
            </a:r>
            <a:r>
              <a:rPr spc="-97" dirty="0"/>
              <a:t>systems</a:t>
            </a:r>
            <a:r>
              <a:rPr spc="-197" dirty="0"/>
              <a:t> </a:t>
            </a:r>
            <a:r>
              <a:rPr spc="-27" dirty="0"/>
              <a:t>and</a:t>
            </a:r>
            <a:r>
              <a:rPr spc="-270" dirty="0"/>
              <a:t> </a:t>
            </a:r>
            <a:r>
              <a:rPr spc="-12" dirty="0"/>
              <a:t>package</a:t>
            </a:r>
            <a:r>
              <a:rPr spc="-227" dirty="0"/>
              <a:t> </a:t>
            </a:r>
            <a:r>
              <a:rPr spc="-18" dirty="0"/>
              <a:t>managers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1333" y="1981683"/>
            <a:ext cx="9341281" cy="2986793"/>
          </a:xfrm>
          <a:prstGeom prst="rect">
            <a:avLst/>
          </a:prstGeom>
        </p:spPr>
        <p:txBody>
          <a:bodyPr vert="horz" wrap="square" lIns="0" tIns="151715" rIns="0" bIns="0" rtlCol="0">
            <a:spAutoFit/>
          </a:bodyPr>
          <a:lstStyle/>
          <a:p>
            <a:pPr marL="312286" indent="-304585">
              <a:spcBef>
                <a:spcPts val="1195"/>
              </a:spcBef>
              <a:buSzPct val="122784"/>
              <a:buChar char="•"/>
              <a:tabLst>
                <a:tab pos="312286" algn="l"/>
              </a:tabLst>
            </a:pPr>
            <a:r>
              <a:rPr sz="2395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https://www.swift.org/documentation/server/guides/building.html</a:t>
            </a:r>
            <a:endParaRPr sz="2395">
              <a:latin typeface="Arial"/>
              <a:cs typeface="Arial"/>
            </a:endParaRPr>
          </a:p>
          <a:p>
            <a:pPr marL="312286" indent="-304585">
              <a:spcBef>
                <a:spcPts val="1947"/>
              </a:spcBef>
              <a:buSzPct val="122784"/>
              <a:buChar char="•"/>
              <a:tabLst>
                <a:tab pos="312286" algn="l"/>
              </a:tabLst>
            </a:pPr>
            <a:r>
              <a:rPr sz="2395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https://www.swift.org/documentation/package-manager/</a:t>
            </a:r>
            <a:endParaRPr sz="2395">
              <a:latin typeface="Arial"/>
              <a:cs typeface="Arial"/>
            </a:endParaRPr>
          </a:p>
          <a:p>
            <a:pPr marL="312286" marR="3081" indent="-304971">
              <a:lnSpc>
                <a:spcPts val="2571"/>
              </a:lnSpc>
              <a:spcBef>
                <a:spcPts val="2286"/>
              </a:spcBef>
              <a:buSzPct val="122784"/>
              <a:buChar char="•"/>
              <a:tabLst>
                <a:tab pos="312286" algn="l"/>
              </a:tabLst>
            </a:pPr>
            <a:r>
              <a:rPr sz="2395" u="sng" spc="-2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https://developer.apple.com/documentation/xcode/adding-</a:t>
            </a:r>
            <a:r>
              <a:rPr sz="2395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package-</a:t>
            </a:r>
            <a:r>
              <a:rPr sz="2395" spc="-6" dirty="0">
                <a:latin typeface="Arial"/>
                <a:cs typeface="Arial"/>
              </a:rPr>
              <a:t> </a:t>
            </a:r>
            <a:r>
              <a:rPr sz="2395" u="sng" spc="-2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dependencies-</a:t>
            </a:r>
            <a:r>
              <a:rPr sz="2395" u="sng" spc="-2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to-</a:t>
            </a:r>
            <a:r>
              <a:rPr sz="2395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your-</a:t>
            </a:r>
            <a:r>
              <a:rPr sz="2395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</a:t>
            </a:r>
            <a:endParaRPr sz="2395">
              <a:latin typeface="Arial"/>
              <a:cs typeface="Arial"/>
            </a:endParaRPr>
          </a:p>
          <a:p>
            <a:pPr>
              <a:spcBef>
                <a:spcPts val="1173"/>
              </a:spcBef>
            </a:pPr>
            <a:endParaRPr sz="2395">
              <a:latin typeface="Arial"/>
              <a:cs typeface="Arial"/>
            </a:endParaRPr>
          </a:p>
          <a:p>
            <a:pPr marL="23104"/>
            <a:r>
              <a:rPr sz="2395" dirty="0">
                <a:latin typeface="Arial"/>
                <a:cs typeface="Arial"/>
              </a:rPr>
              <a:t>$</a:t>
            </a:r>
            <a:r>
              <a:rPr sz="2395" spc="3" dirty="0">
                <a:latin typeface="Arial"/>
                <a:cs typeface="Arial"/>
              </a:rPr>
              <a:t> </a:t>
            </a:r>
            <a:r>
              <a:rPr sz="2395" spc="36" dirty="0">
                <a:latin typeface="Arial"/>
                <a:cs typeface="Arial"/>
              </a:rPr>
              <a:t>swift</a:t>
            </a:r>
            <a:r>
              <a:rPr sz="2395" spc="6" dirty="0">
                <a:latin typeface="Arial"/>
                <a:cs typeface="Arial"/>
              </a:rPr>
              <a:t> </a:t>
            </a:r>
            <a:r>
              <a:rPr sz="2395" spc="24" dirty="0">
                <a:latin typeface="Arial"/>
                <a:cs typeface="Arial"/>
              </a:rPr>
              <a:t>build</a:t>
            </a:r>
            <a:endParaRPr sz="239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273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019" y="327560"/>
            <a:ext cx="10058400" cy="1303935"/>
          </a:xfrm>
          <a:prstGeom prst="rect">
            <a:avLst/>
          </a:prstGeom>
        </p:spPr>
        <p:txBody>
          <a:bodyPr vert="horz" wrap="square" lIns="0" tIns="468364" rIns="0" bIns="0" rtlCol="0" anchor="ctr">
            <a:spAutoFit/>
          </a:bodyPr>
          <a:lstStyle/>
          <a:p>
            <a:pPr marL="142859">
              <a:lnSpc>
                <a:spcPct val="100000"/>
              </a:lnSpc>
              <a:spcBef>
                <a:spcPts val="64"/>
              </a:spcBef>
            </a:pPr>
            <a:r>
              <a:rPr dirty="0"/>
              <a:t>In</a:t>
            </a:r>
            <a:r>
              <a:rPr spc="-255" dirty="0"/>
              <a:t> </a:t>
            </a:r>
            <a:r>
              <a:rPr spc="-139" dirty="0"/>
              <a:t>your</a:t>
            </a:r>
            <a:r>
              <a:rPr spc="-170" dirty="0"/>
              <a:t> </a:t>
            </a:r>
            <a:r>
              <a:rPr spc="-106" dirty="0"/>
              <a:t>final</a:t>
            </a:r>
            <a:r>
              <a:rPr spc="-188" dirty="0"/>
              <a:t> </a:t>
            </a:r>
            <a:r>
              <a:rPr spc="-79" dirty="0"/>
              <a:t>deliverable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1331" y="1835369"/>
            <a:ext cx="11004611" cy="718563"/>
          </a:xfrm>
          <a:prstGeom prst="rect">
            <a:avLst/>
          </a:prstGeom>
        </p:spPr>
        <p:txBody>
          <a:bodyPr vert="horz" wrap="square" lIns="0" tIns="51214" rIns="0" bIns="0" rtlCol="0">
            <a:spAutoFit/>
          </a:bodyPr>
          <a:lstStyle/>
          <a:p>
            <a:pPr marL="7315" marR="3081">
              <a:lnSpc>
                <a:spcPts val="2571"/>
              </a:lnSpc>
              <a:spcBef>
                <a:spcPts val="403"/>
              </a:spcBef>
              <a:buSzPct val="122784"/>
              <a:tabLst>
                <a:tab pos="312286" algn="l"/>
                <a:tab pos="910676" algn="l"/>
              </a:tabLst>
            </a:pPr>
            <a:r>
              <a:rPr sz="2395" spc="-15" dirty="0">
                <a:latin typeface="Arial"/>
                <a:cs typeface="Arial"/>
              </a:rPr>
              <a:t>We</a:t>
            </a:r>
            <a:r>
              <a:rPr lang="pt-PT" sz="2395" spc="-15" dirty="0">
                <a:latin typeface="Arial"/>
                <a:cs typeface="Arial"/>
              </a:rPr>
              <a:t> </a:t>
            </a:r>
            <a:r>
              <a:rPr sz="2395" spc="-21" dirty="0">
                <a:latin typeface="Arial"/>
                <a:cs typeface="Arial"/>
              </a:rPr>
              <a:t>need</a:t>
            </a:r>
            <a:r>
              <a:rPr sz="2395" spc="-100" dirty="0">
                <a:latin typeface="Arial"/>
                <a:cs typeface="Arial"/>
              </a:rPr>
              <a:t> </a:t>
            </a:r>
            <a:r>
              <a:rPr sz="2395" spc="-24" dirty="0">
                <a:latin typeface="Arial"/>
                <a:cs typeface="Arial"/>
              </a:rPr>
              <a:t>cl</a:t>
            </a:r>
            <a:r>
              <a:rPr lang="en-US" sz="2395" spc="-24" dirty="0">
                <a:latin typeface="Arial"/>
                <a:cs typeface="Arial"/>
              </a:rPr>
              <a:t>e</a:t>
            </a:r>
            <a:r>
              <a:rPr sz="2395" spc="-24" dirty="0">
                <a:latin typeface="Arial"/>
                <a:cs typeface="Arial"/>
              </a:rPr>
              <a:t>ar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spc="-21" dirty="0">
                <a:latin typeface="Arial"/>
                <a:cs typeface="Arial"/>
              </a:rPr>
              <a:t>instructions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on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how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(to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build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spc="-58" dirty="0">
                <a:latin typeface="Arial"/>
                <a:cs typeface="Arial"/>
              </a:rPr>
              <a:t>and)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run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spc="-12" dirty="0">
                <a:latin typeface="Arial"/>
                <a:cs typeface="Arial"/>
              </a:rPr>
              <a:t>your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code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on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the </a:t>
            </a:r>
            <a:r>
              <a:rPr sz="2395" dirty="0">
                <a:latin typeface="Arial"/>
                <a:cs typeface="Arial"/>
              </a:rPr>
              <a:t>command</a:t>
            </a:r>
            <a:r>
              <a:rPr sz="2395" spc="-121" dirty="0">
                <a:latin typeface="Arial"/>
                <a:cs typeface="Arial"/>
              </a:rPr>
              <a:t> </a:t>
            </a:r>
            <a:r>
              <a:rPr sz="2395" spc="-39" dirty="0">
                <a:latin typeface="Arial"/>
                <a:cs typeface="Arial"/>
              </a:rPr>
              <a:t>line.</a:t>
            </a:r>
            <a:r>
              <a:rPr sz="2395" spc="-118" dirty="0">
                <a:latin typeface="Arial"/>
                <a:cs typeface="Arial"/>
              </a:rPr>
              <a:t> </a:t>
            </a:r>
            <a:r>
              <a:rPr sz="2395" spc="-12" dirty="0">
                <a:latin typeface="Arial"/>
                <a:cs typeface="Arial"/>
              </a:rPr>
              <a:t>Some</a:t>
            </a:r>
            <a:r>
              <a:rPr sz="2395" spc="-118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examples:</a:t>
            </a:r>
            <a:endParaRPr sz="2395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14" y="2884481"/>
            <a:ext cx="4666983" cy="2904542"/>
            <a:chOff x="3275" y="4756723"/>
            <a:chExt cx="7696200" cy="4789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909" y="4898538"/>
              <a:ext cx="7323729" cy="45754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452" y="4782900"/>
              <a:ext cx="7644130" cy="4737735"/>
            </a:xfrm>
            <a:custGeom>
              <a:avLst/>
              <a:gdLst/>
              <a:ahLst/>
              <a:cxnLst/>
              <a:rect l="l" t="t" r="r" b="b"/>
              <a:pathLst>
                <a:path w="7644130" h="4737734">
                  <a:moveTo>
                    <a:pt x="0" y="0"/>
                  </a:moveTo>
                  <a:lnTo>
                    <a:pt x="7643660" y="0"/>
                  </a:lnTo>
                  <a:lnTo>
                    <a:pt x="7643660" y="4737296"/>
                  </a:lnTo>
                  <a:lnTo>
                    <a:pt x="0" y="4737296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031" y="5883894"/>
            <a:ext cx="4292700" cy="246051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546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https://github.com/thelounge/thelounge#readme</a:t>
            </a:r>
            <a:endParaRPr sz="1546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8718" y="2525977"/>
            <a:ext cx="3865462" cy="26469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0687" y="5305364"/>
            <a:ext cx="3631834" cy="4922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653696" y="5861972"/>
            <a:ext cx="6699738" cy="742494"/>
          </a:xfrm>
          <a:prstGeom prst="rect">
            <a:avLst/>
          </a:prstGeom>
        </p:spPr>
        <p:txBody>
          <a:bodyPr vert="horz" wrap="square" lIns="0" tIns="58530" rIns="0" bIns="0" rtlCol="0">
            <a:spAutoFit/>
          </a:bodyPr>
          <a:lstStyle/>
          <a:p>
            <a:pPr marL="7701">
              <a:spcBef>
                <a:spcPts val="461"/>
              </a:spcBef>
            </a:pPr>
            <a:r>
              <a:rPr sz="1546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https://github.com/githubnext/Upgraider</a:t>
            </a:r>
            <a:endParaRPr sz="1546" dirty="0">
              <a:latin typeface="Arial"/>
              <a:cs typeface="Arial"/>
            </a:endParaRPr>
          </a:p>
          <a:p>
            <a:pPr marL="323839">
              <a:spcBef>
                <a:spcPts val="618"/>
              </a:spcBef>
            </a:pPr>
            <a:r>
              <a:rPr sz="2395" dirty="0">
                <a:solidFill>
                  <a:srgbClr val="B51700"/>
                </a:solidFill>
                <a:latin typeface="Arial"/>
                <a:cs typeface="Arial"/>
              </a:rPr>
              <a:t>Tip:</a:t>
            </a:r>
            <a:r>
              <a:rPr sz="2395" spc="30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spc="-58" dirty="0">
                <a:solidFill>
                  <a:srgbClr val="B51700"/>
                </a:solidFill>
                <a:latin typeface="Arial"/>
                <a:cs typeface="Arial"/>
              </a:rPr>
              <a:t>Test</a:t>
            </a:r>
            <a:r>
              <a:rPr sz="2395" spc="39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dirty="0">
                <a:solidFill>
                  <a:srgbClr val="B51700"/>
                </a:solidFill>
                <a:latin typeface="Arial"/>
                <a:cs typeface="Arial"/>
              </a:rPr>
              <a:t>your</a:t>
            </a:r>
            <a:r>
              <a:rPr sz="2395" spc="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dirty="0">
                <a:solidFill>
                  <a:srgbClr val="B51700"/>
                </a:solidFill>
                <a:latin typeface="Arial"/>
                <a:cs typeface="Arial"/>
              </a:rPr>
              <a:t>instructions</a:t>
            </a:r>
            <a:r>
              <a:rPr sz="2395" spc="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dirty="0">
                <a:solidFill>
                  <a:srgbClr val="B51700"/>
                </a:solidFill>
                <a:latin typeface="Arial"/>
                <a:cs typeface="Arial"/>
              </a:rPr>
              <a:t>on</a:t>
            </a:r>
            <a:r>
              <a:rPr sz="2395" spc="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dirty="0">
                <a:solidFill>
                  <a:srgbClr val="B51700"/>
                </a:solidFill>
                <a:latin typeface="Arial"/>
                <a:cs typeface="Arial"/>
              </a:rPr>
              <a:t>another</a:t>
            </a:r>
            <a:r>
              <a:rPr sz="2395" spc="39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spc="-6" dirty="0">
                <a:solidFill>
                  <a:srgbClr val="B51700"/>
                </a:solidFill>
                <a:latin typeface="Arial"/>
                <a:cs typeface="Arial"/>
              </a:rPr>
              <a:t>machine!</a:t>
            </a:r>
            <a:endParaRPr sz="2395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90973" y="5109337"/>
            <a:ext cx="3031228" cy="16874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03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https://github.com/spring-projects/spring-</a:t>
            </a:r>
            <a:r>
              <a:rPr sz="1031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petclinic</a:t>
            </a:r>
            <a:endParaRPr sz="1031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44007" y="3985484"/>
            <a:ext cx="3153058" cy="98200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32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3532151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42859"/>
            <a:r>
              <a:rPr lang="en-US" spc="-67" dirty="0"/>
              <a:t>README</a:t>
            </a:r>
            <a:r>
              <a:rPr lang="en-US" spc="-197" dirty="0"/>
              <a:t> </a:t>
            </a:r>
            <a:r>
              <a:rPr lang="en-US" spc="-176" dirty="0"/>
              <a:t>File</a:t>
            </a:r>
          </a:p>
        </p:txBody>
      </p:sp>
      <p:pic>
        <p:nvPicPr>
          <p:cNvPr id="6" name="Picture 5" descr="Stack of files">
            <a:extLst>
              <a:ext uri="{FF2B5EF4-FFF2-40B4-BE49-F238E27FC236}">
                <a16:creationId xmlns:a16="http://schemas.microsoft.com/office/drawing/2014/main" id="{2D4FF3AB-304C-C557-2EFC-371621C23D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30" r="5836" b="3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81340" y="2038655"/>
            <a:ext cx="5026156" cy="413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12286" indent="-182880" algn="just">
              <a:lnSpc>
                <a:spcPct val="90000"/>
              </a:lnSpc>
              <a:spcBef>
                <a:spcPts val="119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dirty="0"/>
              <a:t>As</a:t>
            </a:r>
            <a:r>
              <a:rPr lang="en-US" sz="2000" spc="-143" dirty="0"/>
              <a:t> </a:t>
            </a:r>
            <a:r>
              <a:rPr lang="en-US" sz="2000" dirty="0"/>
              <a:t>the</a:t>
            </a:r>
            <a:r>
              <a:rPr lang="en-US" sz="2000" spc="-124" dirty="0"/>
              <a:t> </a:t>
            </a:r>
            <a:r>
              <a:rPr lang="en-US" sz="2000" spc="-30" dirty="0"/>
              <a:t>name</a:t>
            </a:r>
            <a:r>
              <a:rPr lang="en-US" sz="2000" spc="-127" dirty="0"/>
              <a:t> </a:t>
            </a:r>
            <a:r>
              <a:rPr lang="en-US" sz="2000" spc="-21" dirty="0"/>
              <a:t>suggests,</a:t>
            </a:r>
            <a:r>
              <a:rPr lang="en-US" sz="2000" spc="-127" dirty="0"/>
              <a:t> </a:t>
            </a:r>
            <a:r>
              <a:rPr lang="en-US" sz="2000" dirty="0"/>
              <a:t>a</a:t>
            </a:r>
            <a:r>
              <a:rPr lang="en-US" sz="2000" spc="-124" dirty="0"/>
              <a:t> </a:t>
            </a:r>
            <a:r>
              <a:rPr lang="en-US" sz="2000" spc="-55" dirty="0"/>
              <a:t>file</a:t>
            </a:r>
            <a:r>
              <a:rPr lang="en-US" sz="2000" spc="-112" dirty="0"/>
              <a:t> </a:t>
            </a:r>
            <a:r>
              <a:rPr lang="en-US" sz="2000" dirty="0"/>
              <a:t>you</a:t>
            </a:r>
            <a:r>
              <a:rPr lang="en-US" sz="2000" spc="-127" dirty="0"/>
              <a:t> </a:t>
            </a:r>
            <a:r>
              <a:rPr lang="en-US" sz="2000" spc="-12" dirty="0"/>
              <a:t>should</a:t>
            </a:r>
            <a:r>
              <a:rPr lang="en-US" sz="2000" spc="-124" dirty="0"/>
              <a:t> </a:t>
            </a:r>
            <a:r>
              <a:rPr lang="en-US" sz="2000" spc="-33" dirty="0"/>
              <a:t>read</a:t>
            </a:r>
            <a:r>
              <a:rPr lang="en-US" sz="2000" spc="-127" dirty="0"/>
              <a:t> </a:t>
            </a:r>
            <a:r>
              <a:rPr lang="en-US" sz="2000" spc="-27" dirty="0"/>
              <a:t>before</a:t>
            </a:r>
            <a:r>
              <a:rPr lang="en-US" sz="2000" spc="-127" dirty="0"/>
              <a:t> </a:t>
            </a:r>
            <a:r>
              <a:rPr lang="en-US" sz="2000" dirty="0"/>
              <a:t>you</a:t>
            </a:r>
            <a:r>
              <a:rPr lang="en-US" sz="2000" spc="-124" dirty="0"/>
              <a:t> </a:t>
            </a:r>
            <a:r>
              <a:rPr lang="en-US" sz="2000" spc="-6" dirty="0"/>
              <a:t>proceed</a:t>
            </a:r>
            <a:endParaRPr lang="en-US" sz="2000" dirty="0"/>
          </a:p>
          <a:p>
            <a:pPr marL="312286" marR="3081" indent="-182880" algn="just">
              <a:lnSpc>
                <a:spcPct val="90000"/>
              </a:lnSpc>
              <a:spcBef>
                <a:spcPts val="2286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dirty="0"/>
              <a:t>It</a:t>
            </a:r>
            <a:r>
              <a:rPr lang="en-US" sz="2000" spc="-103" dirty="0"/>
              <a:t> </a:t>
            </a:r>
            <a:r>
              <a:rPr lang="en-US" sz="2000" spc="-12" dirty="0"/>
              <a:t>should</a:t>
            </a:r>
            <a:r>
              <a:rPr lang="en-US" sz="2000" spc="-100" dirty="0"/>
              <a:t> </a:t>
            </a:r>
            <a:r>
              <a:rPr lang="en-US" sz="2000" spc="-30" dirty="0"/>
              <a:t>tell</a:t>
            </a:r>
            <a:r>
              <a:rPr lang="en-US" sz="2000" spc="-103" dirty="0"/>
              <a:t> </a:t>
            </a:r>
            <a:r>
              <a:rPr lang="en-US" sz="2000" dirty="0"/>
              <a:t>its</a:t>
            </a:r>
            <a:r>
              <a:rPr lang="en-US" sz="2000" spc="-100" dirty="0"/>
              <a:t> </a:t>
            </a:r>
            <a:r>
              <a:rPr lang="en-US" sz="2000" spc="-49" dirty="0"/>
              <a:t>reader</a:t>
            </a:r>
            <a:r>
              <a:rPr lang="en-US" sz="2000" spc="-103" dirty="0"/>
              <a:t> </a:t>
            </a:r>
            <a:r>
              <a:rPr lang="en-US" sz="2000" dirty="0"/>
              <a:t>what</a:t>
            </a:r>
            <a:r>
              <a:rPr lang="en-US" sz="2000" spc="-100" dirty="0"/>
              <a:t> </a:t>
            </a:r>
            <a:r>
              <a:rPr lang="en-US" sz="2000" dirty="0"/>
              <a:t>this</a:t>
            </a:r>
            <a:r>
              <a:rPr lang="en-US" sz="2000" spc="-103" dirty="0"/>
              <a:t> </a:t>
            </a:r>
            <a:r>
              <a:rPr lang="en-US" sz="2000" dirty="0"/>
              <a:t>module/project/code</a:t>
            </a:r>
            <a:r>
              <a:rPr lang="en-US" sz="2000" spc="-100" dirty="0"/>
              <a:t> </a:t>
            </a:r>
            <a:r>
              <a:rPr lang="en-US" sz="2000" dirty="0"/>
              <a:t>is</a:t>
            </a:r>
            <a:r>
              <a:rPr lang="en-US" sz="2000" spc="-103" dirty="0"/>
              <a:t> </a:t>
            </a:r>
            <a:r>
              <a:rPr lang="en-US" sz="2000" dirty="0"/>
              <a:t>about,</a:t>
            </a:r>
            <a:r>
              <a:rPr lang="en-US" sz="2000" spc="-100" dirty="0"/>
              <a:t> </a:t>
            </a:r>
            <a:r>
              <a:rPr lang="en-US" sz="2000" dirty="0"/>
              <a:t>what</a:t>
            </a:r>
            <a:r>
              <a:rPr lang="en-US" sz="2000" spc="-103" dirty="0"/>
              <a:t> </a:t>
            </a:r>
            <a:r>
              <a:rPr lang="en-US" sz="2000" dirty="0"/>
              <a:t>does</a:t>
            </a:r>
            <a:r>
              <a:rPr lang="en-US" sz="2000" spc="-100" dirty="0"/>
              <a:t> </a:t>
            </a:r>
            <a:r>
              <a:rPr lang="en-US" sz="2000" dirty="0"/>
              <a:t>it</a:t>
            </a:r>
            <a:r>
              <a:rPr lang="en-US" sz="2000" spc="-103" dirty="0"/>
              <a:t> </a:t>
            </a:r>
            <a:r>
              <a:rPr lang="en-US" sz="2000" spc="-12" dirty="0"/>
              <a:t>look </a:t>
            </a:r>
            <a:r>
              <a:rPr lang="en-US" sz="2000" spc="-42" dirty="0"/>
              <a:t>like</a:t>
            </a:r>
            <a:r>
              <a:rPr lang="en-US" sz="2000" spc="-91" dirty="0"/>
              <a:t> </a:t>
            </a:r>
            <a:r>
              <a:rPr lang="en-US" sz="2000" dirty="0"/>
              <a:t>in</a:t>
            </a:r>
            <a:r>
              <a:rPr lang="en-US" sz="2000" spc="-91" dirty="0"/>
              <a:t> </a:t>
            </a:r>
            <a:r>
              <a:rPr lang="en-US" sz="2000" dirty="0"/>
              <a:t>action,</a:t>
            </a:r>
            <a:r>
              <a:rPr lang="en-US" sz="2000" spc="-88" dirty="0"/>
              <a:t> </a:t>
            </a:r>
            <a:r>
              <a:rPr lang="en-US" sz="2000" dirty="0"/>
              <a:t>how</a:t>
            </a:r>
            <a:r>
              <a:rPr lang="en-US" sz="2000" spc="-91" dirty="0"/>
              <a:t> </a:t>
            </a:r>
            <a:r>
              <a:rPr lang="en-US" sz="2000" dirty="0"/>
              <a:t>to</a:t>
            </a:r>
            <a:r>
              <a:rPr lang="en-US" sz="2000" spc="-91" dirty="0"/>
              <a:t> </a:t>
            </a:r>
            <a:r>
              <a:rPr lang="en-US" sz="2000" spc="-18" dirty="0"/>
              <a:t>use</a:t>
            </a:r>
            <a:r>
              <a:rPr lang="en-US" sz="2000" spc="-88" dirty="0"/>
              <a:t> </a:t>
            </a:r>
            <a:r>
              <a:rPr lang="en-US" sz="2000" dirty="0"/>
              <a:t>it/run</a:t>
            </a:r>
            <a:r>
              <a:rPr lang="en-US" sz="2000" spc="-91" dirty="0"/>
              <a:t> </a:t>
            </a:r>
            <a:r>
              <a:rPr lang="en-US" sz="2000" dirty="0"/>
              <a:t>it,</a:t>
            </a:r>
            <a:r>
              <a:rPr lang="en-US" sz="2000" spc="-91" dirty="0"/>
              <a:t> </a:t>
            </a:r>
            <a:r>
              <a:rPr lang="en-US" sz="2000" dirty="0"/>
              <a:t>and</a:t>
            </a:r>
            <a:r>
              <a:rPr lang="en-US" sz="2000" spc="-88" dirty="0"/>
              <a:t> </a:t>
            </a:r>
            <a:r>
              <a:rPr lang="en-US" sz="2000" spc="-33" dirty="0"/>
              <a:t>any</a:t>
            </a:r>
            <a:r>
              <a:rPr lang="en-US" sz="2000" spc="-91" dirty="0"/>
              <a:t> </a:t>
            </a:r>
            <a:r>
              <a:rPr lang="en-US" sz="2000" dirty="0"/>
              <a:t>other</a:t>
            </a:r>
            <a:r>
              <a:rPr lang="en-US" sz="2000" spc="-88" dirty="0"/>
              <a:t> </a:t>
            </a:r>
            <a:r>
              <a:rPr lang="en-US" sz="2000" spc="-61" dirty="0"/>
              <a:t>relevant</a:t>
            </a:r>
            <a:r>
              <a:rPr lang="en-US" sz="2000" spc="-91" dirty="0"/>
              <a:t> </a:t>
            </a:r>
            <a:r>
              <a:rPr lang="en-US" sz="2000" spc="-30" dirty="0"/>
              <a:t>details</a:t>
            </a:r>
            <a:r>
              <a:rPr lang="en-US" sz="2000" spc="-91" dirty="0"/>
              <a:t> </a:t>
            </a:r>
            <a:r>
              <a:rPr lang="en-US" sz="2000" spc="-36" dirty="0"/>
              <a:t>(e.g.,</a:t>
            </a:r>
            <a:r>
              <a:rPr lang="en-US" sz="2000" spc="-88" dirty="0"/>
              <a:t> </a:t>
            </a:r>
            <a:r>
              <a:rPr lang="en-US" sz="2000" dirty="0"/>
              <a:t>how</a:t>
            </a:r>
            <a:r>
              <a:rPr lang="en-US" sz="2000" spc="-91" dirty="0"/>
              <a:t> </a:t>
            </a:r>
            <a:r>
              <a:rPr lang="en-US" sz="2000" spc="-15" dirty="0"/>
              <a:t>to </a:t>
            </a:r>
            <a:r>
              <a:rPr lang="en-US" sz="2000" spc="-6" dirty="0"/>
              <a:t>contribute)</a:t>
            </a:r>
            <a:endParaRPr lang="en-US" sz="2000" dirty="0"/>
          </a:p>
          <a:p>
            <a:pPr marL="312286" indent="-182880" algn="just">
              <a:lnSpc>
                <a:spcPct val="90000"/>
              </a:lnSpc>
              <a:spcBef>
                <a:spcPts val="191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spc="-33" dirty="0"/>
              <a:t>Makes</a:t>
            </a:r>
            <a:r>
              <a:rPr lang="en-US" sz="2000" spc="-97" dirty="0"/>
              <a:t> </a:t>
            </a:r>
            <a:r>
              <a:rPr lang="en-US" sz="2000" dirty="0"/>
              <a:t>it</a:t>
            </a:r>
            <a:r>
              <a:rPr lang="en-US" sz="2000" spc="-85" dirty="0"/>
              <a:t> </a:t>
            </a:r>
            <a:r>
              <a:rPr lang="en-US" sz="2000" spc="-61" dirty="0"/>
              <a:t>easier</a:t>
            </a:r>
            <a:r>
              <a:rPr lang="en-US" sz="2000" spc="-85" dirty="0"/>
              <a:t> </a:t>
            </a:r>
            <a:r>
              <a:rPr lang="en-US" sz="2000" dirty="0"/>
              <a:t>for</a:t>
            </a:r>
            <a:r>
              <a:rPr lang="en-US" sz="2000" spc="-85" dirty="0"/>
              <a:t> </a:t>
            </a:r>
            <a:r>
              <a:rPr lang="en-US" sz="2000" spc="-12" dirty="0"/>
              <a:t>others</a:t>
            </a:r>
            <a:r>
              <a:rPr lang="en-US" sz="2000" spc="-85" dirty="0"/>
              <a:t> </a:t>
            </a:r>
            <a:r>
              <a:rPr lang="en-US" sz="2000" dirty="0"/>
              <a:t>to</a:t>
            </a:r>
            <a:r>
              <a:rPr lang="en-US" sz="2000" spc="-82" dirty="0"/>
              <a:t> </a:t>
            </a:r>
            <a:r>
              <a:rPr lang="en-US" sz="2000" spc="-18" dirty="0"/>
              <a:t>use</a:t>
            </a:r>
            <a:r>
              <a:rPr lang="en-US" sz="2000" spc="-85" dirty="0"/>
              <a:t> </a:t>
            </a:r>
            <a:r>
              <a:rPr lang="en-US" sz="2000" dirty="0"/>
              <a:t>this</a:t>
            </a:r>
            <a:r>
              <a:rPr lang="en-US" sz="2000" spc="-85" dirty="0"/>
              <a:t> </a:t>
            </a:r>
            <a:r>
              <a:rPr lang="en-US" sz="2000" dirty="0"/>
              <a:t>code</a:t>
            </a:r>
            <a:r>
              <a:rPr lang="en-US" sz="2000" spc="-85" dirty="0"/>
              <a:t> </a:t>
            </a:r>
            <a:r>
              <a:rPr lang="en-US" sz="2000" spc="-94" dirty="0"/>
              <a:t>(even</a:t>
            </a:r>
            <a:r>
              <a:rPr lang="en-US" sz="2000" spc="-73" dirty="0"/>
              <a:t> </a:t>
            </a:r>
            <a:r>
              <a:rPr lang="en-US" sz="2000" spc="-52" dirty="0"/>
              <a:t>yourself</a:t>
            </a:r>
            <a:r>
              <a:rPr lang="en-US" sz="2000" spc="-85" dirty="0"/>
              <a:t> </a:t>
            </a:r>
            <a:r>
              <a:rPr lang="en-US" sz="2000" spc="-49" dirty="0"/>
              <a:t>years</a:t>
            </a:r>
            <a:r>
              <a:rPr lang="en-US" sz="2000" spc="-85" dirty="0"/>
              <a:t> </a:t>
            </a:r>
            <a:r>
              <a:rPr lang="en-US" sz="2000" spc="-6" dirty="0"/>
              <a:t>later!)</a:t>
            </a:r>
            <a:endParaRPr lang="en-US" sz="2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33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3963621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42859"/>
            <a:r>
              <a:rPr lang="en-US" sz="3300" spc="-67"/>
              <a:t>Common</a:t>
            </a:r>
            <a:r>
              <a:rPr lang="en-US" sz="3300" spc="-167"/>
              <a:t> </a:t>
            </a:r>
            <a:r>
              <a:rPr lang="en-US" sz="3300"/>
              <a:t>ReadMe</a:t>
            </a:r>
            <a:r>
              <a:rPr lang="en-US" sz="3300" spc="-167"/>
              <a:t> </a:t>
            </a:r>
            <a:r>
              <a:rPr lang="en-US" sz="3300" spc="-52"/>
              <a:t>names/extensions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1" y="947057"/>
            <a:ext cx="5454398" cy="446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12286" indent="-182880">
              <a:lnSpc>
                <a:spcPct val="90000"/>
              </a:lnSpc>
              <a:spcBef>
                <a:spcPts val="119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spc="-30" dirty="0"/>
              <a:t>readme</a:t>
            </a:r>
            <a:r>
              <a:rPr lang="en-US" sz="2000" spc="-130" dirty="0"/>
              <a:t> </a:t>
            </a:r>
            <a:r>
              <a:rPr lang="en-US" sz="2000" dirty="0"/>
              <a:t>or</a:t>
            </a:r>
            <a:r>
              <a:rPr lang="en-US" sz="2000" spc="-94" dirty="0"/>
              <a:t> </a:t>
            </a:r>
            <a:r>
              <a:rPr lang="en-US" sz="2000" spc="-112" dirty="0"/>
              <a:t>README</a:t>
            </a:r>
            <a:r>
              <a:rPr lang="en-US" sz="2000" spc="-52" dirty="0"/>
              <a:t> </a:t>
            </a:r>
            <a:r>
              <a:rPr lang="en-US" sz="2000" spc="-58" dirty="0"/>
              <a:t>(latter</a:t>
            </a:r>
            <a:r>
              <a:rPr lang="en-US" sz="2000" spc="-94" dirty="0"/>
              <a:t> </a:t>
            </a:r>
            <a:r>
              <a:rPr lang="en-US" sz="2000" spc="-6" dirty="0"/>
              <a:t>more</a:t>
            </a:r>
            <a:r>
              <a:rPr lang="en-US" sz="2000" spc="-91" dirty="0"/>
              <a:t> </a:t>
            </a:r>
            <a:r>
              <a:rPr lang="en-US" sz="2000" spc="-6" dirty="0"/>
              <a:t>common)</a:t>
            </a:r>
            <a:endParaRPr lang="en-US" sz="2000" dirty="0"/>
          </a:p>
          <a:p>
            <a:pPr marL="312286" indent="-182880">
              <a:lnSpc>
                <a:spcPct val="90000"/>
              </a:lnSpc>
              <a:spcBef>
                <a:spcPts val="194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dirty="0"/>
              <a:t>No</a:t>
            </a:r>
            <a:r>
              <a:rPr lang="en-US" sz="2000" spc="-52" dirty="0"/>
              <a:t> </a:t>
            </a:r>
            <a:r>
              <a:rPr lang="en-US" sz="2000" spc="-30" dirty="0"/>
              <a:t>extension,</a:t>
            </a:r>
            <a:r>
              <a:rPr lang="en-US" sz="2000" spc="-49" dirty="0"/>
              <a:t> </a:t>
            </a:r>
            <a:r>
              <a:rPr lang="en-US" sz="2000" dirty="0"/>
              <a:t>.md,</a:t>
            </a:r>
            <a:r>
              <a:rPr lang="en-US" sz="2000" spc="-52" dirty="0"/>
              <a:t> </a:t>
            </a:r>
            <a:r>
              <a:rPr lang="en-US" sz="2000" spc="-12" dirty="0"/>
              <a:t>.txt</a:t>
            </a:r>
            <a:endParaRPr lang="en-US" sz="2000" dirty="0"/>
          </a:p>
          <a:p>
            <a:pPr marL="312286" marR="3081" indent="-182880">
              <a:lnSpc>
                <a:spcPct val="90000"/>
              </a:lnSpc>
              <a:spcBef>
                <a:spcPts val="2286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spc="-27" dirty="0"/>
              <a:t>For</a:t>
            </a:r>
            <a:r>
              <a:rPr lang="en-US" sz="2000" spc="-109" dirty="0"/>
              <a:t> </a:t>
            </a:r>
            <a:r>
              <a:rPr lang="en-US" sz="2000" spc="-15" dirty="0"/>
              <a:t>GitHub</a:t>
            </a:r>
            <a:r>
              <a:rPr lang="en-US" sz="2000" spc="-106" dirty="0"/>
              <a:t> </a:t>
            </a:r>
            <a:r>
              <a:rPr lang="en-US" sz="2000" dirty="0"/>
              <a:t>hosted</a:t>
            </a:r>
            <a:r>
              <a:rPr lang="en-US" sz="2000" spc="-109" dirty="0"/>
              <a:t> </a:t>
            </a:r>
            <a:r>
              <a:rPr lang="en-US" sz="2000" spc="-6" dirty="0"/>
              <a:t>projects,</a:t>
            </a:r>
            <a:r>
              <a:rPr lang="en-US" sz="2000" spc="-106" dirty="0"/>
              <a:t> </a:t>
            </a:r>
            <a:r>
              <a:rPr lang="en-US" sz="2000" dirty="0"/>
              <a:t>markdown</a:t>
            </a:r>
            <a:r>
              <a:rPr lang="en-US" sz="2000" spc="-109" dirty="0"/>
              <a:t> </a:t>
            </a:r>
            <a:r>
              <a:rPr lang="en-US" sz="2000" dirty="0"/>
              <a:t>is</a:t>
            </a:r>
            <a:r>
              <a:rPr lang="en-US" sz="2000" spc="-106" dirty="0"/>
              <a:t> </a:t>
            </a:r>
            <a:r>
              <a:rPr lang="en-US" sz="2000" dirty="0"/>
              <a:t>the</a:t>
            </a:r>
            <a:r>
              <a:rPr lang="en-US" sz="2000" spc="-109" dirty="0"/>
              <a:t> </a:t>
            </a:r>
            <a:r>
              <a:rPr lang="en-US" sz="2000" dirty="0"/>
              <a:t>best</a:t>
            </a:r>
            <a:r>
              <a:rPr lang="en-US" sz="2000" spc="-106" dirty="0"/>
              <a:t> </a:t>
            </a:r>
            <a:r>
              <a:rPr lang="en-US" sz="2000" dirty="0"/>
              <a:t>option</a:t>
            </a:r>
            <a:r>
              <a:rPr lang="en-US" sz="2000" spc="-109" dirty="0"/>
              <a:t> </a:t>
            </a:r>
            <a:r>
              <a:rPr lang="en-US" sz="2000" dirty="0"/>
              <a:t>as</a:t>
            </a:r>
            <a:r>
              <a:rPr lang="en-US" sz="2000" spc="-106" dirty="0"/>
              <a:t> </a:t>
            </a:r>
            <a:r>
              <a:rPr lang="en-US" sz="2000" dirty="0"/>
              <a:t>it</a:t>
            </a:r>
            <a:r>
              <a:rPr lang="en-US" sz="2000" spc="-106" dirty="0"/>
              <a:t> </a:t>
            </a:r>
            <a:r>
              <a:rPr lang="en-US" sz="2000" dirty="0"/>
              <a:t>gets</a:t>
            </a:r>
            <a:r>
              <a:rPr lang="en-US" sz="2000" spc="-109" dirty="0"/>
              <a:t> </a:t>
            </a:r>
            <a:r>
              <a:rPr lang="en-US" sz="2000" spc="-27" dirty="0"/>
              <a:t>automatically </a:t>
            </a:r>
            <a:r>
              <a:rPr lang="en-US" sz="2000" spc="-36" dirty="0"/>
              <a:t>rendered,</a:t>
            </a:r>
            <a:r>
              <a:rPr lang="en-US" sz="2000" spc="-118" dirty="0"/>
              <a:t> </a:t>
            </a:r>
            <a:r>
              <a:rPr lang="en-US" sz="2000" spc="-15" dirty="0"/>
              <a:t>making</a:t>
            </a:r>
            <a:r>
              <a:rPr lang="en-US" sz="2000" spc="-118" dirty="0"/>
              <a:t> </a:t>
            </a:r>
            <a:r>
              <a:rPr lang="en-US" sz="2000" dirty="0"/>
              <a:t>it</a:t>
            </a:r>
            <a:r>
              <a:rPr lang="en-US" sz="2000" spc="-115" dirty="0"/>
              <a:t> </a:t>
            </a:r>
            <a:r>
              <a:rPr lang="en-US" sz="2000" spc="-6" dirty="0"/>
              <a:t>more</a:t>
            </a:r>
            <a:r>
              <a:rPr lang="en-US" sz="2000" spc="-118" dirty="0"/>
              <a:t> </a:t>
            </a:r>
            <a:r>
              <a:rPr lang="en-US" sz="2000" spc="-6" dirty="0"/>
              <a:t>readable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34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2196882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35</a:t>
            </a:fld>
            <a:endParaRPr spc="-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1" y="450890"/>
            <a:ext cx="7395997" cy="839162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-67" dirty="0"/>
              <a:t>README</a:t>
            </a:r>
            <a:r>
              <a:rPr spc="-209" dirty="0"/>
              <a:t> </a:t>
            </a:r>
            <a:r>
              <a:rPr spc="-52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1331" y="1715858"/>
            <a:ext cx="10892707" cy="3468951"/>
          </a:xfrm>
          <a:prstGeom prst="rect">
            <a:avLst/>
          </a:prstGeom>
        </p:spPr>
        <p:txBody>
          <a:bodyPr vert="horz" wrap="square" lIns="0" tIns="149404" rIns="0" bIns="0" rtlCol="0">
            <a:spAutoFit/>
          </a:bodyPr>
          <a:lstStyle/>
          <a:p>
            <a:pPr marL="296499" indent="-288798">
              <a:spcBef>
                <a:spcPts val="1176"/>
              </a:spcBef>
              <a:buSzPct val="122666"/>
              <a:buFont typeface="Arial"/>
              <a:buChar char="•"/>
              <a:tabLst>
                <a:tab pos="296499" algn="l"/>
              </a:tabLst>
            </a:pPr>
            <a:r>
              <a:rPr sz="2274" b="1" i="1" spc="-12" dirty="0">
                <a:latin typeface="Arial"/>
                <a:cs typeface="Arial"/>
              </a:rPr>
              <a:t>Description:</a:t>
            </a:r>
            <a:r>
              <a:rPr sz="2274" b="1" i="1" spc="-124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what</a:t>
            </a:r>
            <a:r>
              <a:rPr sz="2274" spc="-121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is</a:t>
            </a:r>
            <a:r>
              <a:rPr sz="2274" spc="-121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this</a:t>
            </a:r>
            <a:r>
              <a:rPr sz="2274" spc="-121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project</a:t>
            </a:r>
            <a:r>
              <a:rPr sz="2274" spc="-121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about?</a:t>
            </a:r>
            <a:r>
              <a:rPr sz="2274" spc="-121" dirty="0">
                <a:latin typeface="Arial"/>
                <a:cs typeface="Arial"/>
              </a:rPr>
              <a:t> </a:t>
            </a:r>
            <a:r>
              <a:rPr sz="2274" spc="-36" dirty="0">
                <a:latin typeface="Arial"/>
                <a:cs typeface="Arial"/>
              </a:rPr>
              <a:t>Why</a:t>
            </a:r>
            <a:r>
              <a:rPr sz="2274" spc="-118" dirty="0">
                <a:latin typeface="Arial"/>
                <a:cs typeface="Arial"/>
              </a:rPr>
              <a:t> </a:t>
            </a:r>
            <a:r>
              <a:rPr sz="2274" spc="-12" dirty="0">
                <a:latin typeface="Arial"/>
                <a:cs typeface="Arial"/>
              </a:rPr>
              <a:t>should</a:t>
            </a:r>
            <a:r>
              <a:rPr sz="2274" spc="-121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I</a:t>
            </a:r>
            <a:r>
              <a:rPr sz="2274" spc="-121" dirty="0">
                <a:latin typeface="Arial"/>
                <a:cs typeface="Arial"/>
              </a:rPr>
              <a:t> </a:t>
            </a:r>
            <a:r>
              <a:rPr sz="2274" spc="-6" dirty="0">
                <a:latin typeface="Arial"/>
                <a:cs typeface="Arial"/>
              </a:rPr>
              <a:t>care?</a:t>
            </a:r>
            <a:endParaRPr sz="2274" dirty="0">
              <a:latin typeface="Arial"/>
              <a:cs typeface="Arial"/>
            </a:endParaRPr>
          </a:p>
          <a:p>
            <a:pPr marL="296499" indent="-288798">
              <a:spcBef>
                <a:spcPts val="1898"/>
              </a:spcBef>
              <a:buSzPct val="122666"/>
              <a:buFont typeface="Arial"/>
              <a:buChar char="•"/>
              <a:tabLst>
                <a:tab pos="296499" algn="l"/>
              </a:tabLst>
            </a:pPr>
            <a:r>
              <a:rPr sz="2274" b="1" i="1" dirty="0">
                <a:latin typeface="Arial"/>
                <a:cs typeface="Arial"/>
              </a:rPr>
              <a:t>Installation</a:t>
            </a:r>
            <a:r>
              <a:rPr sz="2274" b="1" i="1" spc="-69" dirty="0">
                <a:latin typeface="Arial"/>
                <a:cs typeface="Arial"/>
              </a:rPr>
              <a:t> </a:t>
            </a:r>
            <a:r>
              <a:rPr sz="2274" b="1" i="1" dirty="0">
                <a:latin typeface="Arial"/>
                <a:cs typeface="Arial"/>
              </a:rPr>
              <a:t>&amp;</a:t>
            </a:r>
            <a:r>
              <a:rPr sz="2274" b="1" i="1" spc="-67" dirty="0">
                <a:latin typeface="Arial"/>
                <a:cs typeface="Arial"/>
              </a:rPr>
              <a:t> </a:t>
            </a:r>
            <a:r>
              <a:rPr sz="2274" b="1" i="1" dirty="0">
                <a:latin typeface="Arial"/>
                <a:cs typeface="Arial"/>
              </a:rPr>
              <a:t>usage</a:t>
            </a:r>
            <a:r>
              <a:rPr sz="2274" b="1" i="1" spc="-69" dirty="0">
                <a:latin typeface="Arial"/>
                <a:cs typeface="Arial"/>
              </a:rPr>
              <a:t> </a:t>
            </a:r>
            <a:r>
              <a:rPr sz="2274" b="1" i="1" spc="-15" dirty="0">
                <a:latin typeface="Arial"/>
                <a:cs typeface="Arial"/>
              </a:rPr>
              <a:t>instructions:</a:t>
            </a:r>
            <a:r>
              <a:rPr sz="2274" b="1" i="1" spc="-67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how</a:t>
            </a:r>
            <a:r>
              <a:rPr sz="2274" spc="-6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do</a:t>
            </a:r>
            <a:r>
              <a:rPr sz="2274" spc="-67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I</a:t>
            </a:r>
            <a:r>
              <a:rPr sz="2274" spc="-69" dirty="0">
                <a:latin typeface="Arial"/>
                <a:cs typeface="Arial"/>
              </a:rPr>
              <a:t> </a:t>
            </a:r>
            <a:r>
              <a:rPr sz="2274" spc="-33" dirty="0">
                <a:latin typeface="Arial"/>
                <a:cs typeface="Arial"/>
              </a:rPr>
              <a:t>actually</a:t>
            </a:r>
            <a:r>
              <a:rPr sz="2274" spc="-67" dirty="0">
                <a:latin typeface="Arial"/>
                <a:cs typeface="Arial"/>
              </a:rPr>
              <a:t> </a:t>
            </a:r>
            <a:r>
              <a:rPr sz="2274" spc="-6" dirty="0">
                <a:latin typeface="Arial"/>
                <a:cs typeface="Arial"/>
              </a:rPr>
              <a:t>make</a:t>
            </a:r>
            <a:r>
              <a:rPr sz="2274" spc="-6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this</a:t>
            </a:r>
            <a:r>
              <a:rPr sz="2274" spc="-67" dirty="0">
                <a:latin typeface="Arial"/>
                <a:cs typeface="Arial"/>
              </a:rPr>
              <a:t> </a:t>
            </a:r>
            <a:r>
              <a:rPr sz="2274" spc="-6" dirty="0">
                <a:latin typeface="Arial"/>
                <a:cs typeface="Arial"/>
              </a:rPr>
              <a:t>work?</a:t>
            </a:r>
            <a:endParaRPr sz="2274" dirty="0">
              <a:latin typeface="Arial"/>
              <a:cs typeface="Arial"/>
            </a:endParaRPr>
          </a:p>
          <a:p>
            <a:pPr marL="296499" indent="-288798">
              <a:spcBef>
                <a:spcPts val="1898"/>
              </a:spcBef>
              <a:buSzPct val="122666"/>
              <a:buFont typeface="Arial"/>
              <a:buChar char="•"/>
              <a:tabLst>
                <a:tab pos="296499" algn="l"/>
              </a:tabLst>
            </a:pPr>
            <a:r>
              <a:rPr sz="2274" i="1" spc="-64" dirty="0">
                <a:latin typeface="Arial"/>
                <a:cs typeface="Arial"/>
              </a:rPr>
              <a:t>Where</a:t>
            </a:r>
            <a:r>
              <a:rPr sz="2274" i="1" spc="-69" dirty="0">
                <a:latin typeface="Arial"/>
                <a:cs typeface="Arial"/>
              </a:rPr>
              <a:t> </a:t>
            </a:r>
            <a:r>
              <a:rPr sz="2274" i="1" dirty="0">
                <a:latin typeface="Arial"/>
                <a:cs typeface="Arial"/>
              </a:rPr>
              <a:t>to</a:t>
            </a:r>
            <a:r>
              <a:rPr sz="2274" i="1" spc="-69" dirty="0">
                <a:latin typeface="Arial"/>
                <a:cs typeface="Arial"/>
              </a:rPr>
              <a:t> </a:t>
            </a:r>
            <a:r>
              <a:rPr sz="2274" i="1" dirty="0">
                <a:latin typeface="Arial"/>
                <a:cs typeface="Arial"/>
              </a:rPr>
              <a:t>get</a:t>
            </a:r>
            <a:r>
              <a:rPr sz="2274" i="1" spc="-69" dirty="0">
                <a:latin typeface="Arial"/>
                <a:cs typeface="Arial"/>
              </a:rPr>
              <a:t> </a:t>
            </a:r>
            <a:r>
              <a:rPr sz="2274" i="1" spc="-12" dirty="0">
                <a:latin typeface="Arial"/>
                <a:cs typeface="Arial"/>
              </a:rPr>
              <a:t>help:</a:t>
            </a:r>
            <a:r>
              <a:rPr sz="2274" i="1" spc="-67" dirty="0">
                <a:latin typeface="Arial"/>
                <a:cs typeface="Arial"/>
              </a:rPr>
              <a:t> </a:t>
            </a:r>
            <a:r>
              <a:rPr sz="2274" spc="-6" dirty="0">
                <a:latin typeface="Arial"/>
                <a:cs typeface="Arial"/>
              </a:rPr>
              <a:t>Link</a:t>
            </a:r>
            <a:r>
              <a:rPr sz="2274" spc="-6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to</a:t>
            </a:r>
            <a:r>
              <a:rPr sz="2274" spc="-6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the</a:t>
            </a:r>
            <a:r>
              <a:rPr sz="2274" spc="-6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docs,</a:t>
            </a:r>
            <a:r>
              <a:rPr sz="2274" spc="-67" dirty="0">
                <a:latin typeface="Arial"/>
                <a:cs typeface="Arial"/>
              </a:rPr>
              <a:t> </a:t>
            </a:r>
            <a:r>
              <a:rPr sz="2274" spc="-49" dirty="0">
                <a:latin typeface="Arial"/>
                <a:cs typeface="Arial"/>
              </a:rPr>
              <a:t>mailing</a:t>
            </a:r>
            <a:r>
              <a:rPr sz="2274" spc="-69" dirty="0">
                <a:latin typeface="Arial"/>
                <a:cs typeface="Arial"/>
              </a:rPr>
              <a:t> </a:t>
            </a:r>
            <a:r>
              <a:rPr sz="2274" spc="-6" dirty="0">
                <a:latin typeface="Arial"/>
                <a:cs typeface="Arial"/>
              </a:rPr>
              <a:t>list,</a:t>
            </a:r>
            <a:r>
              <a:rPr sz="2274" spc="-6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wiki,</a:t>
            </a:r>
            <a:r>
              <a:rPr sz="2274" spc="-69" dirty="0">
                <a:latin typeface="Arial"/>
                <a:cs typeface="Arial"/>
              </a:rPr>
              <a:t> </a:t>
            </a:r>
            <a:r>
              <a:rPr sz="2274" spc="-12" dirty="0">
                <a:latin typeface="Arial"/>
                <a:cs typeface="Arial"/>
              </a:rPr>
              <a:t>etc.</a:t>
            </a:r>
            <a:endParaRPr sz="2274" dirty="0">
              <a:latin typeface="Arial"/>
              <a:cs typeface="Arial"/>
            </a:endParaRPr>
          </a:p>
          <a:p>
            <a:pPr marL="296499" indent="-288798">
              <a:spcBef>
                <a:spcPts val="1892"/>
              </a:spcBef>
              <a:buSzPct val="122666"/>
              <a:buFont typeface="Arial"/>
              <a:buChar char="•"/>
              <a:tabLst>
                <a:tab pos="296499" algn="l"/>
              </a:tabLst>
            </a:pPr>
            <a:r>
              <a:rPr sz="2274" i="1" spc="-12" dirty="0">
                <a:latin typeface="Arial"/>
                <a:cs typeface="Arial"/>
              </a:rPr>
              <a:t>Contribution</a:t>
            </a:r>
            <a:r>
              <a:rPr sz="2274" i="1" spc="-91" dirty="0">
                <a:latin typeface="Arial"/>
                <a:cs typeface="Arial"/>
              </a:rPr>
              <a:t> </a:t>
            </a:r>
            <a:r>
              <a:rPr sz="2274" i="1" spc="-39" dirty="0">
                <a:latin typeface="Arial"/>
                <a:cs typeface="Arial"/>
              </a:rPr>
              <a:t>guidelines:</a:t>
            </a:r>
            <a:r>
              <a:rPr sz="2274" i="1" spc="-91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how</a:t>
            </a:r>
            <a:r>
              <a:rPr sz="2274" spc="-88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can</a:t>
            </a:r>
            <a:r>
              <a:rPr sz="2274" spc="-91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I</a:t>
            </a:r>
            <a:r>
              <a:rPr sz="2274" spc="-91" dirty="0">
                <a:latin typeface="Arial"/>
                <a:cs typeface="Arial"/>
              </a:rPr>
              <a:t> </a:t>
            </a:r>
            <a:r>
              <a:rPr sz="2274" spc="-6" dirty="0">
                <a:latin typeface="Arial"/>
                <a:cs typeface="Arial"/>
              </a:rPr>
              <a:t>help</a:t>
            </a:r>
            <a:r>
              <a:rPr sz="2274" spc="-88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out?</a:t>
            </a:r>
            <a:r>
              <a:rPr sz="2274" spc="-91" dirty="0">
                <a:latin typeface="Arial"/>
                <a:cs typeface="Arial"/>
              </a:rPr>
              <a:t> </a:t>
            </a:r>
            <a:r>
              <a:rPr sz="2274" spc="-61" dirty="0">
                <a:latin typeface="Arial"/>
                <a:cs typeface="Arial"/>
              </a:rPr>
              <a:t>Are</a:t>
            </a:r>
            <a:r>
              <a:rPr sz="2274" spc="-88" dirty="0">
                <a:latin typeface="Arial"/>
                <a:cs typeface="Arial"/>
              </a:rPr>
              <a:t> </a:t>
            </a:r>
            <a:r>
              <a:rPr sz="2274" spc="-36" dirty="0">
                <a:latin typeface="Arial"/>
                <a:cs typeface="Arial"/>
              </a:rPr>
              <a:t>there</a:t>
            </a:r>
            <a:r>
              <a:rPr sz="2274" spc="-91" dirty="0">
                <a:latin typeface="Arial"/>
                <a:cs typeface="Arial"/>
              </a:rPr>
              <a:t> </a:t>
            </a:r>
            <a:r>
              <a:rPr sz="2274" spc="-18" dirty="0">
                <a:latin typeface="Arial"/>
                <a:cs typeface="Arial"/>
              </a:rPr>
              <a:t>standards</a:t>
            </a:r>
            <a:r>
              <a:rPr sz="2274" spc="-91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I</a:t>
            </a:r>
            <a:r>
              <a:rPr sz="2274" spc="-88" dirty="0">
                <a:latin typeface="Arial"/>
                <a:cs typeface="Arial"/>
              </a:rPr>
              <a:t> </a:t>
            </a:r>
            <a:r>
              <a:rPr sz="2274" spc="-15" dirty="0">
                <a:latin typeface="Arial"/>
                <a:cs typeface="Arial"/>
              </a:rPr>
              <a:t>need</a:t>
            </a:r>
            <a:r>
              <a:rPr sz="2274" spc="-91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to</a:t>
            </a:r>
            <a:r>
              <a:rPr sz="2274" spc="-91" dirty="0">
                <a:latin typeface="Arial"/>
                <a:cs typeface="Arial"/>
              </a:rPr>
              <a:t> </a:t>
            </a:r>
            <a:r>
              <a:rPr sz="2274" spc="-45" dirty="0">
                <a:latin typeface="Arial"/>
                <a:cs typeface="Arial"/>
              </a:rPr>
              <a:t>adhere</a:t>
            </a:r>
            <a:r>
              <a:rPr sz="2274" spc="-88" dirty="0">
                <a:latin typeface="Arial"/>
                <a:cs typeface="Arial"/>
              </a:rPr>
              <a:t> </a:t>
            </a:r>
            <a:r>
              <a:rPr sz="2274" spc="-15" dirty="0">
                <a:latin typeface="Arial"/>
                <a:cs typeface="Arial"/>
              </a:rPr>
              <a:t>to?</a:t>
            </a:r>
            <a:endParaRPr sz="2274" dirty="0">
              <a:latin typeface="Arial"/>
              <a:cs typeface="Arial"/>
            </a:endParaRPr>
          </a:p>
          <a:p>
            <a:pPr marL="296499" indent="-288798">
              <a:spcBef>
                <a:spcPts val="1889"/>
              </a:spcBef>
              <a:buSzPct val="122666"/>
              <a:buFont typeface="Arial"/>
              <a:buChar char="•"/>
              <a:tabLst>
                <a:tab pos="296499" algn="l"/>
              </a:tabLst>
            </a:pPr>
            <a:r>
              <a:rPr sz="2274" b="1" i="1" dirty="0">
                <a:latin typeface="Arial"/>
                <a:cs typeface="Arial"/>
              </a:rPr>
              <a:t>Contributor</a:t>
            </a:r>
            <a:r>
              <a:rPr sz="2274" b="1" i="1" spc="-109" dirty="0">
                <a:latin typeface="Arial"/>
                <a:cs typeface="Arial"/>
              </a:rPr>
              <a:t> </a:t>
            </a:r>
            <a:r>
              <a:rPr sz="2274" b="1" i="1" spc="-12" dirty="0">
                <a:latin typeface="Arial"/>
                <a:cs typeface="Arial"/>
              </a:rPr>
              <a:t>list:</a:t>
            </a:r>
            <a:r>
              <a:rPr sz="2274" b="1" i="1" spc="-109" dirty="0">
                <a:latin typeface="Arial"/>
                <a:cs typeface="Arial"/>
              </a:rPr>
              <a:t> </a:t>
            </a:r>
            <a:r>
              <a:rPr sz="2274" spc="-6" dirty="0">
                <a:latin typeface="Arial"/>
                <a:cs typeface="Arial"/>
              </a:rPr>
              <a:t>who’s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spc="-42" dirty="0">
                <a:latin typeface="Arial"/>
                <a:cs typeface="Arial"/>
              </a:rPr>
              <a:t>involved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in</a:t>
            </a:r>
            <a:r>
              <a:rPr sz="2274" spc="-106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this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spc="-6" dirty="0">
                <a:latin typeface="Arial"/>
                <a:cs typeface="Arial"/>
              </a:rPr>
              <a:t>project?</a:t>
            </a:r>
            <a:endParaRPr sz="2274" dirty="0">
              <a:latin typeface="Arial"/>
              <a:cs typeface="Arial"/>
            </a:endParaRPr>
          </a:p>
          <a:p>
            <a:pPr marL="296499" indent="-288798">
              <a:spcBef>
                <a:spcPts val="1898"/>
              </a:spcBef>
              <a:buSzPct val="122666"/>
              <a:buChar char="•"/>
              <a:tabLst>
                <a:tab pos="296499" algn="l"/>
              </a:tabLst>
            </a:pPr>
            <a:r>
              <a:rPr sz="2274" i="1" spc="-6" dirty="0">
                <a:latin typeface="Arial"/>
                <a:cs typeface="Arial"/>
              </a:rPr>
              <a:t>Badges:</a:t>
            </a:r>
            <a:r>
              <a:rPr sz="2274" i="1" spc="-127" dirty="0">
                <a:latin typeface="Arial"/>
                <a:cs typeface="Arial"/>
              </a:rPr>
              <a:t> </a:t>
            </a:r>
            <a:r>
              <a:rPr sz="2274" spc="-64" dirty="0">
                <a:latin typeface="Arial"/>
                <a:cs typeface="Arial"/>
              </a:rPr>
              <a:t>visual</a:t>
            </a:r>
            <a:r>
              <a:rPr sz="2274" spc="-91" dirty="0">
                <a:latin typeface="Arial"/>
                <a:cs typeface="Arial"/>
              </a:rPr>
              <a:t> </a:t>
            </a:r>
            <a:r>
              <a:rPr sz="2274" spc="-24" dirty="0">
                <a:latin typeface="Arial"/>
                <a:cs typeface="Arial"/>
              </a:rPr>
              <a:t>guides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spc="-33" dirty="0">
                <a:latin typeface="Arial"/>
                <a:cs typeface="Arial"/>
              </a:rPr>
              <a:t>telling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the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status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of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spc="-12" dirty="0">
                <a:latin typeface="Arial"/>
                <a:cs typeface="Arial"/>
              </a:rPr>
              <a:t>your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dirty="0">
                <a:latin typeface="Arial"/>
                <a:cs typeface="Arial"/>
              </a:rPr>
              <a:t>build</a:t>
            </a:r>
            <a:r>
              <a:rPr sz="2274" spc="-109" dirty="0">
                <a:latin typeface="Arial"/>
                <a:cs typeface="Arial"/>
              </a:rPr>
              <a:t> </a:t>
            </a:r>
            <a:r>
              <a:rPr sz="2274" spc="-15" dirty="0">
                <a:latin typeface="Arial"/>
                <a:cs typeface="Arial"/>
              </a:rPr>
              <a:t>etc</a:t>
            </a:r>
            <a:endParaRPr sz="2274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1291" y="6203388"/>
            <a:ext cx="323146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6" dirty="0">
                <a:latin typeface="Arial"/>
                <a:cs typeface="Arial"/>
              </a:rPr>
              <a:t>*</a:t>
            </a:r>
            <a:r>
              <a:rPr sz="1577" b="1" spc="30" dirty="0">
                <a:latin typeface="Arial"/>
                <a:cs typeface="Arial"/>
              </a:rPr>
              <a:t> </a:t>
            </a:r>
            <a:r>
              <a:rPr sz="1577" b="1" dirty="0">
                <a:latin typeface="Arial"/>
                <a:cs typeface="Arial"/>
              </a:rPr>
              <a:t>Bold</a:t>
            </a:r>
            <a:r>
              <a:rPr sz="1577" b="1" spc="30" dirty="0">
                <a:latin typeface="Arial"/>
                <a:cs typeface="Arial"/>
              </a:rPr>
              <a:t> </a:t>
            </a:r>
            <a:r>
              <a:rPr sz="1577" b="1" dirty="0">
                <a:latin typeface="Arial"/>
                <a:cs typeface="Arial"/>
              </a:rPr>
              <a:t>are</a:t>
            </a:r>
            <a:r>
              <a:rPr sz="1577" b="1" spc="33" dirty="0">
                <a:latin typeface="Arial"/>
                <a:cs typeface="Arial"/>
              </a:rPr>
              <a:t> </a:t>
            </a:r>
            <a:r>
              <a:rPr sz="1577" b="1" dirty="0">
                <a:latin typeface="Arial"/>
                <a:cs typeface="Arial"/>
              </a:rPr>
              <a:t>the</a:t>
            </a:r>
            <a:r>
              <a:rPr sz="1577" b="1" spc="30" dirty="0">
                <a:latin typeface="Arial"/>
                <a:cs typeface="Arial"/>
              </a:rPr>
              <a:t> </a:t>
            </a:r>
            <a:r>
              <a:rPr sz="1577" b="1" dirty="0">
                <a:latin typeface="Arial"/>
                <a:cs typeface="Arial"/>
              </a:rPr>
              <a:t>absolute</a:t>
            </a:r>
            <a:r>
              <a:rPr sz="1577" b="1" spc="30" dirty="0">
                <a:latin typeface="Arial"/>
                <a:cs typeface="Arial"/>
              </a:rPr>
              <a:t> </a:t>
            </a:r>
            <a:r>
              <a:rPr sz="1577" b="1" spc="-6" dirty="0">
                <a:latin typeface="Arial"/>
                <a:cs typeface="Arial"/>
              </a:rPr>
              <a:t>minimum!</a:t>
            </a:r>
            <a:endParaRPr sz="157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33236" y="6388484"/>
            <a:ext cx="4757473" cy="315942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000" dirty="0">
                <a:latin typeface="Arial"/>
                <a:cs typeface="Arial"/>
              </a:rPr>
              <a:t>[Some</a:t>
            </a:r>
            <a:r>
              <a:rPr sz="1000" spc="233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content</a:t>
            </a:r>
            <a:r>
              <a:rPr sz="1000" spc="236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adapted</a:t>
            </a:r>
            <a:r>
              <a:rPr sz="1000" spc="233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from:</a:t>
            </a:r>
            <a:r>
              <a:rPr sz="1000" spc="236" dirty="0">
                <a:latin typeface="Arial"/>
                <a:cs typeface="Arial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https://changelog.com/posts/top-ten-reasons-why-i-wont-use-your-open-source-</a:t>
            </a:r>
            <a:r>
              <a:rPr sz="1000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project</a:t>
            </a:r>
            <a:r>
              <a:rPr sz="1000" spc="-6" dirty="0">
                <a:latin typeface="Arial"/>
                <a:cs typeface="Arial"/>
              </a:rPr>
              <a:t>]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2984" y="5605833"/>
            <a:ext cx="8345119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b="1" dirty="0">
                <a:solidFill>
                  <a:srgbClr val="B51700"/>
                </a:solidFill>
                <a:latin typeface="Arial"/>
                <a:cs typeface="Arial"/>
              </a:rPr>
              <a:t>We</a:t>
            </a:r>
            <a:r>
              <a:rPr sz="2395" b="1" spc="-39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b="1" dirty="0">
                <a:solidFill>
                  <a:srgbClr val="B51700"/>
                </a:solidFill>
                <a:latin typeface="Arial"/>
                <a:cs typeface="Arial"/>
              </a:rPr>
              <a:t>expect</a:t>
            </a:r>
            <a:r>
              <a:rPr sz="2395" b="1" spc="-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b="1" dirty="0">
                <a:solidFill>
                  <a:srgbClr val="B51700"/>
                </a:solidFill>
                <a:latin typeface="Arial"/>
                <a:cs typeface="Arial"/>
              </a:rPr>
              <a:t>your</a:t>
            </a:r>
            <a:r>
              <a:rPr sz="2395" b="1" spc="-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b="1" dirty="0">
                <a:solidFill>
                  <a:srgbClr val="B51700"/>
                </a:solidFill>
                <a:latin typeface="Arial"/>
                <a:cs typeface="Arial"/>
              </a:rPr>
              <a:t>final</a:t>
            </a:r>
            <a:r>
              <a:rPr sz="2395" b="1" spc="-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b="1" dirty="0">
                <a:solidFill>
                  <a:srgbClr val="B51700"/>
                </a:solidFill>
                <a:latin typeface="Arial"/>
                <a:cs typeface="Arial"/>
              </a:rPr>
              <a:t>deliverable</a:t>
            </a:r>
            <a:r>
              <a:rPr sz="2395" b="1" spc="-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b="1" dirty="0">
                <a:solidFill>
                  <a:srgbClr val="B51700"/>
                </a:solidFill>
                <a:latin typeface="Arial"/>
                <a:cs typeface="Arial"/>
              </a:rPr>
              <a:t>to</a:t>
            </a:r>
            <a:r>
              <a:rPr sz="2395" b="1" spc="-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b="1" dirty="0">
                <a:solidFill>
                  <a:srgbClr val="B51700"/>
                </a:solidFill>
                <a:latin typeface="Arial"/>
                <a:cs typeface="Arial"/>
              </a:rPr>
              <a:t>have</a:t>
            </a:r>
            <a:r>
              <a:rPr sz="2395" b="1" spc="-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b="1" spc="39" dirty="0">
                <a:solidFill>
                  <a:srgbClr val="B51700"/>
                </a:solidFill>
                <a:latin typeface="Arial"/>
                <a:cs typeface="Arial"/>
              </a:rPr>
              <a:t>a</a:t>
            </a:r>
            <a:r>
              <a:rPr sz="2395" b="1" spc="-3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b="1" dirty="0">
                <a:solidFill>
                  <a:srgbClr val="B51700"/>
                </a:solidFill>
                <a:latin typeface="Arial"/>
                <a:cs typeface="Arial"/>
              </a:rPr>
              <a:t>clear</a:t>
            </a:r>
            <a:r>
              <a:rPr sz="2395" b="1" spc="-39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2395" b="1" spc="-6" dirty="0">
                <a:solidFill>
                  <a:srgbClr val="B51700"/>
                </a:solidFill>
                <a:latin typeface="Arial"/>
                <a:cs typeface="Arial"/>
              </a:rPr>
              <a:t>README!</a:t>
            </a:r>
            <a:endParaRPr sz="239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7200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04005" y="10819703"/>
            <a:ext cx="29908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0170">
              <a:spcBef>
                <a:spcPts val="90"/>
              </a:spcBef>
            </a:pPr>
            <a:fld id="{81D60167-4931-47E6-BA6A-407CBD079E47}" type="slidenum">
              <a:rPr lang="en-PT" spc="-50" smtClean="0"/>
              <a:pPr marL="90170">
                <a:spcBef>
                  <a:spcPts val="90"/>
                </a:spcBef>
              </a:pPr>
              <a:t>36</a:t>
            </a:fld>
            <a:endParaRPr spc="-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1" y="450890"/>
            <a:ext cx="6906139" cy="839162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-69" dirty="0"/>
              <a:t>Example</a:t>
            </a:r>
            <a:r>
              <a:rPr spc="-209" dirty="0"/>
              <a:t> </a:t>
            </a:r>
            <a:r>
              <a:rPr spc="-6" dirty="0"/>
              <a:t>ReadMes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1331" y="1981682"/>
            <a:ext cx="9012525" cy="2358416"/>
          </a:xfrm>
          <a:prstGeom prst="rect">
            <a:avLst/>
          </a:prstGeom>
        </p:spPr>
        <p:txBody>
          <a:bodyPr vert="horz" wrap="square" lIns="0" tIns="151715" rIns="0" bIns="0" rtlCol="0">
            <a:spAutoFit/>
          </a:bodyPr>
          <a:lstStyle/>
          <a:p>
            <a:pPr marL="312286" indent="-304585">
              <a:spcBef>
                <a:spcPts val="1195"/>
              </a:spcBef>
              <a:buSzPct val="122784"/>
              <a:buChar char="•"/>
              <a:tabLst>
                <a:tab pos="312286" algn="l"/>
              </a:tabLst>
            </a:pPr>
            <a:r>
              <a:rPr sz="2395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https://github.com/githubnext/testpilot</a:t>
            </a:r>
            <a:endParaRPr sz="2395" dirty="0">
              <a:latin typeface="Arial"/>
              <a:cs typeface="Arial"/>
            </a:endParaRPr>
          </a:p>
          <a:p>
            <a:pPr marL="312286" indent="-304585">
              <a:spcBef>
                <a:spcPts val="1947"/>
              </a:spcBef>
              <a:buSzPct val="122784"/>
              <a:buChar char="•"/>
              <a:tabLst>
                <a:tab pos="312286" algn="l"/>
              </a:tabLst>
            </a:pPr>
            <a:r>
              <a:rPr sz="239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https://github.com/pandas-</a:t>
            </a:r>
            <a:r>
              <a:rPr sz="2395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dev/pandas</a:t>
            </a:r>
            <a:endParaRPr sz="2395" dirty="0">
              <a:latin typeface="Arial"/>
              <a:cs typeface="Arial"/>
            </a:endParaRPr>
          </a:p>
          <a:p>
            <a:pPr marL="312286" indent="-304585">
              <a:spcBef>
                <a:spcPts val="1947"/>
              </a:spcBef>
              <a:buSzPct val="122784"/>
              <a:buChar char="•"/>
              <a:tabLst>
                <a:tab pos="312286" algn="l"/>
              </a:tabLst>
            </a:pPr>
            <a:r>
              <a:rPr lang="en-US" sz="2395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</a:t>
            </a:r>
            <a:r>
              <a:rPr lang="en-US" sz="2395" u="sng" spc="-15" dirty="0" err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github.com</a:t>
            </a:r>
            <a:r>
              <a:rPr lang="en-US" sz="2395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</a:t>
            </a:r>
            <a:r>
              <a:rPr lang="en-US" sz="2395" u="sng" spc="-15" dirty="0" err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matiassingers</a:t>
            </a:r>
            <a:r>
              <a:rPr lang="en-US" sz="2395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/awesome-</a:t>
            </a:r>
            <a:r>
              <a:rPr lang="en-US" sz="2395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readme</a:t>
            </a:r>
            <a:endParaRPr lang="pt-PT" sz="2395" spc="-30" dirty="0">
              <a:latin typeface="Arial"/>
              <a:cs typeface="Arial"/>
            </a:endParaRPr>
          </a:p>
          <a:p>
            <a:pPr marL="312286" indent="-304585">
              <a:spcBef>
                <a:spcPts val="1947"/>
              </a:spcBef>
              <a:buSzPct val="122784"/>
              <a:buChar char="•"/>
              <a:tabLst>
                <a:tab pos="312286" algn="l"/>
              </a:tabLst>
            </a:pPr>
            <a:r>
              <a:rPr sz="2395" spc="-30" dirty="0">
                <a:latin typeface="Arial"/>
                <a:cs typeface="Arial"/>
              </a:rPr>
              <a:t>…</a:t>
            </a:r>
            <a:endParaRPr sz="239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61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D8BC-F6B2-B777-2036-D57237C8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CODE RAFCATORING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1B6353-1F96-324A-A67B-85FA39E34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7" b="36567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833AE-F8F0-5970-0F36-EFD62C2C3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pPr algn="just"/>
            <a:r>
              <a:rPr lang="en-US" sz="2500" b="1" i="0" dirty="0">
                <a:effectLst/>
                <a:latin typeface="Arial" panose="020B0604020202020204" pitchFamily="34" charset="0"/>
              </a:rPr>
              <a:t>Martin Fowler </a:t>
            </a:r>
            <a:r>
              <a:rPr lang="en-US" sz="2500" b="0" i="0" dirty="0">
                <a:effectLst/>
                <a:latin typeface="Arial" panose="020B0604020202020204" pitchFamily="34" charset="0"/>
              </a:rPr>
              <a:t>defines refactoring as "the process of changing a software system in such a way that it does not alter the external behavior of the code yet improves its internal structure."</a:t>
            </a:r>
            <a:br>
              <a:rPr lang="en-US" sz="2500" dirty="0"/>
            </a:br>
            <a:endParaRPr lang="en-US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C8F1-7F86-1F3F-CD5D-F48A1801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802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A509-4185-D886-2138-FAC49134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/>
              <a:t>REFACTORING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47F4E412-69F1-C521-A090-22A7FE507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r="47272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88BA2-3389-BB51-6FB6-F94E9231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b="0" i="0" dirty="0">
                <a:effectLst/>
                <a:latin typeface="Arial" panose="020B0604020202020204" pitchFamily="34" charset="0"/>
              </a:rPr>
              <a:t>We can simply define refactoring as "changes to code for improvement."  </a:t>
            </a:r>
          </a:p>
          <a:p>
            <a:pPr algn="just"/>
            <a:r>
              <a:rPr lang="en-US" sz="2800" b="0" i="0" dirty="0">
                <a:effectLst/>
                <a:latin typeface="Arial" panose="020B0604020202020204" pitchFamily="34" charset="0"/>
              </a:rPr>
              <a:t>Since programming has been a discipline for over 50 years there is a long list of tips and tricks that apply here.  Also, Object Oriented languages give rise to higher-level improvements at the design level.</a:t>
            </a:r>
          </a:p>
          <a:p>
            <a:pPr algn="just"/>
            <a:r>
              <a:rPr lang="en-US" sz="2800" b="0" i="0" dirty="0">
                <a:effectLst/>
                <a:latin typeface="Arial" panose="020B0604020202020204" pitchFamily="34" charset="0"/>
              </a:rPr>
              <a:t>Let's classify refactoring into three levels: 1) low 2) medium 3) high.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4D7B9-4CAF-8CCC-9D21-F7F4130F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103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66867-B01A-9C2A-5DBB-E0EEC5AA3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Low level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3571-CAD9-C8C6-F15C-FB95648F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2320412"/>
            <a:ext cx="11656240" cy="3851787"/>
          </a:xfrm>
        </p:spPr>
        <p:txBody>
          <a:bodyPr>
            <a:normAutofit/>
          </a:bodyPr>
          <a:lstStyle/>
          <a:p>
            <a:r>
              <a:rPr lang="en-US" sz="2500" b="0" i="0" dirty="0">
                <a:effectLst/>
                <a:latin typeface="Arial" panose="020B0604020202020204" pitchFamily="34" charset="0"/>
              </a:rPr>
              <a:t>The low level </a:t>
            </a:r>
            <a:r>
              <a:rPr lang="en-US" sz="2500" b="0" i="0" dirty="0" err="1">
                <a:effectLst/>
                <a:latin typeface="Arial" panose="020B0604020202020204" pitchFamily="34" charset="0"/>
              </a:rPr>
              <a:t>refactorings</a:t>
            </a:r>
            <a:r>
              <a:rPr lang="en-US" sz="2500" b="0" i="0" dirty="0">
                <a:effectLst/>
                <a:latin typeface="Arial" panose="020B0604020202020204" pitchFamily="34" charset="0"/>
              </a:rPr>
              <a:t> reflect good, initial coding practices.  Or perhaps they are good, "after the fact" coding practices.  </a:t>
            </a:r>
          </a:p>
          <a:p>
            <a:endParaRPr lang="en-US" sz="2500" b="0" i="0" dirty="0">
              <a:effectLst/>
              <a:latin typeface="Arial" panose="020B0604020202020204" pitchFamily="34" charset="0"/>
            </a:endParaRPr>
          </a:p>
          <a:p>
            <a:r>
              <a:rPr lang="en-US" sz="2500" b="0" i="0" dirty="0">
                <a:effectLst/>
                <a:latin typeface="Arial" panose="020B0604020202020204" pitchFamily="34" charset="0"/>
              </a:rPr>
              <a:t>For example, you see in your code that you are using the same "magic" number throughout your code.  </a:t>
            </a:r>
          </a:p>
          <a:p>
            <a:endParaRPr lang="en-US" sz="2500" b="0" i="0" dirty="0">
              <a:effectLst/>
              <a:latin typeface="Arial" panose="020B0604020202020204" pitchFamily="34" charset="0"/>
            </a:endParaRPr>
          </a:p>
          <a:p>
            <a:r>
              <a:rPr lang="en-US" sz="2500" b="0" i="0" dirty="0">
                <a:effectLst/>
                <a:latin typeface="Arial" panose="020B0604020202020204" pitchFamily="34" charset="0"/>
              </a:rPr>
              <a:t>The number may reflect a maximum value of some sort.  The fact that the number is used consistently is adequate for the program's initial version, but would be difficult to change in a later revision. </a:t>
            </a:r>
            <a:endParaRPr lang="en-US" sz="25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A87B9-CD73-58C3-3AFA-FF40AF80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8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7701" algn="ctr"/>
            <a:r>
              <a:rPr lang="en-US" sz="3000" spc="-49">
                <a:solidFill>
                  <a:srgbClr val="FFFFFF"/>
                </a:solidFill>
              </a:rPr>
              <a:t>What</a:t>
            </a:r>
            <a:r>
              <a:rPr lang="en-US" sz="3000" spc="-243">
                <a:solidFill>
                  <a:srgbClr val="FFFFFF"/>
                </a:solidFill>
              </a:rPr>
              <a:t> </a:t>
            </a:r>
            <a:r>
              <a:rPr lang="en-US" sz="3000">
                <a:solidFill>
                  <a:srgbClr val="FFFFFF"/>
                </a:solidFill>
              </a:rPr>
              <a:t>to</a:t>
            </a:r>
            <a:r>
              <a:rPr lang="en-US" sz="3000" spc="-203">
                <a:solidFill>
                  <a:srgbClr val="FFFFFF"/>
                </a:solidFill>
              </a:rPr>
              <a:t> </a:t>
            </a:r>
            <a:r>
              <a:rPr lang="en-US" sz="3000">
                <a:solidFill>
                  <a:srgbClr val="FFFFFF"/>
                </a:solidFill>
              </a:rPr>
              <a:t>keep</a:t>
            </a:r>
            <a:r>
              <a:rPr lang="en-US" sz="3000" spc="-206">
                <a:solidFill>
                  <a:srgbClr val="FFFFFF"/>
                </a:solidFill>
              </a:rPr>
              <a:t> </a:t>
            </a:r>
            <a:r>
              <a:rPr lang="en-US" sz="3000" spc="-143">
                <a:solidFill>
                  <a:srgbClr val="FFFFFF"/>
                </a:solidFill>
              </a:rPr>
              <a:t>in</a:t>
            </a:r>
            <a:r>
              <a:rPr lang="en-US" sz="3000" spc="-170">
                <a:solidFill>
                  <a:srgbClr val="FFFFFF"/>
                </a:solidFill>
              </a:rPr>
              <a:t> </a:t>
            </a:r>
            <a:r>
              <a:rPr lang="en-US" sz="3000" spc="-42">
                <a:solidFill>
                  <a:srgbClr val="FFFFFF"/>
                </a:solidFill>
              </a:rPr>
              <a:t>mind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5617886" y="362695"/>
            <a:ext cx="5698710" cy="6132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37108">
              <a:lnSpc>
                <a:spcPct val="90000"/>
              </a:lnSpc>
              <a:spcBef>
                <a:spcPts val="964"/>
              </a:spcBef>
              <a:buClr>
                <a:schemeClr val="accent1">
                  <a:lumMod val="75000"/>
                </a:schemeClr>
              </a:buClr>
              <a:buSzPct val="85000"/>
              <a:tabLst>
                <a:tab pos="319988" algn="l"/>
              </a:tabLst>
            </a:pPr>
            <a:r>
              <a:rPr lang="en-US" sz="2400" spc="-33" dirty="0"/>
              <a:t>Golden</a:t>
            </a:r>
            <a:r>
              <a:rPr lang="en-US" sz="2400" spc="-85" dirty="0"/>
              <a:t> </a:t>
            </a:r>
            <a:r>
              <a:rPr lang="en-US" sz="2400" spc="-39" dirty="0"/>
              <a:t>rules</a:t>
            </a:r>
            <a:r>
              <a:rPr lang="en-US" sz="2400" spc="-85" dirty="0"/>
              <a:t> </a:t>
            </a:r>
            <a:r>
              <a:rPr lang="en-US" sz="2400" dirty="0"/>
              <a:t>to</a:t>
            </a:r>
            <a:r>
              <a:rPr lang="en-US" sz="2400" spc="-85" dirty="0"/>
              <a:t> </a:t>
            </a:r>
            <a:r>
              <a:rPr lang="en-US" sz="2400" spc="-69" dirty="0"/>
              <a:t>live</a:t>
            </a:r>
            <a:r>
              <a:rPr lang="en-US" sz="2400" spc="-85" dirty="0"/>
              <a:t> </a:t>
            </a:r>
            <a:r>
              <a:rPr lang="en-US" sz="2400" dirty="0"/>
              <a:t>by</a:t>
            </a:r>
            <a:r>
              <a:rPr lang="en-US" sz="2400" spc="-85" dirty="0"/>
              <a:t> </a:t>
            </a:r>
            <a:r>
              <a:rPr lang="en-US" sz="2400" spc="-6" dirty="0"/>
              <a:t>when</a:t>
            </a:r>
            <a:r>
              <a:rPr lang="en-US" sz="2400" spc="-85" dirty="0"/>
              <a:t> </a:t>
            </a:r>
            <a:r>
              <a:rPr lang="en-US" sz="2400" spc="-33" dirty="0"/>
              <a:t>developing</a:t>
            </a:r>
            <a:r>
              <a:rPr lang="en-US" sz="2400" spc="-85" dirty="0"/>
              <a:t> </a:t>
            </a:r>
            <a:r>
              <a:rPr lang="en-US" sz="2400" spc="-6" dirty="0"/>
              <a:t>software:</a:t>
            </a:r>
            <a:endParaRPr lang="en-US" sz="2400" dirty="0"/>
          </a:p>
          <a:p>
            <a:pPr marL="777188" lvl="1" indent="-182880">
              <a:lnSpc>
                <a:spcPct val="90000"/>
              </a:lnSpc>
              <a:spcBef>
                <a:spcPts val="1009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spc="58" dirty="0"/>
              <a:t>Be organized</a:t>
            </a:r>
          </a:p>
          <a:p>
            <a:pPr marL="777188" lvl="1" indent="-182880">
              <a:lnSpc>
                <a:spcPct val="90000"/>
              </a:lnSpc>
              <a:spcBef>
                <a:spcPts val="1009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spc="58" dirty="0"/>
              <a:t>Automate</a:t>
            </a:r>
            <a:r>
              <a:rPr lang="en-US" sz="2400" spc="24" dirty="0"/>
              <a:t> </a:t>
            </a:r>
            <a:r>
              <a:rPr lang="en-US" sz="2400" spc="-6" dirty="0"/>
              <a:t>everything</a:t>
            </a:r>
            <a:endParaRPr lang="en-US" sz="2400" dirty="0"/>
          </a:p>
          <a:p>
            <a:pPr marL="777188" lvl="1" indent="-182880">
              <a:lnSpc>
                <a:spcPct val="90000"/>
              </a:lnSpc>
              <a:spcBef>
                <a:spcPts val="101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spc="67" dirty="0"/>
              <a:t>Track</a:t>
            </a:r>
            <a:r>
              <a:rPr lang="en-US" sz="2400" spc="-88" dirty="0"/>
              <a:t> </a:t>
            </a:r>
            <a:r>
              <a:rPr lang="en-US" sz="2400" dirty="0"/>
              <a:t>&amp;</a:t>
            </a:r>
            <a:r>
              <a:rPr lang="en-US" sz="2400" spc="-85" dirty="0"/>
              <a:t> </a:t>
            </a:r>
            <a:r>
              <a:rPr lang="en-US" sz="2400" spc="-12" dirty="0"/>
              <a:t>Document</a:t>
            </a:r>
            <a:r>
              <a:rPr lang="en-US" sz="2400" spc="-85" dirty="0"/>
              <a:t> </a:t>
            </a:r>
            <a:r>
              <a:rPr lang="en-US" sz="2400" spc="-6" dirty="0"/>
              <a:t>everything</a:t>
            </a:r>
            <a:endParaRPr lang="en-US" sz="2400" dirty="0"/>
          </a:p>
          <a:p>
            <a:pPr marL="137108" marR="10782" algn="ctr">
              <a:lnSpc>
                <a:spcPct val="90000"/>
              </a:lnSpc>
              <a:spcBef>
                <a:spcPts val="2177"/>
              </a:spcBef>
              <a:buClr>
                <a:schemeClr val="accent1">
                  <a:lumMod val="75000"/>
                </a:schemeClr>
              </a:buClr>
              <a:buSzPct val="85000"/>
              <a:tabLst>
                <a:tab pos="319988" algn="l"/>
              </a:tabLst>
            </a:pPr>
            <a:r>
              <a:rPr lang="en-US" sz="2400" spc="-18" dirty="0"/>
              <a:t>In</a:t>
            </a:r>
            <a:r>
              <a:rPr lang="en-US" sz="2400" spc="-106" dirty="0"/>
              <a:t> </a:t>
            </a:r>
            <a:r>
              <a:rPr lang="en-US" sz="2400" dirty="0"/>
              <a:t>this</a:t>
            </a:r>
            <a:r>
              <a:rPr lang="en-US" sz="2400" spc="-103" dirty="0"/>
              <a:t> </a:t>
            </a:r>
            <a:r>
              <a:rPr lang="en-US" sz="2400" spc="-24" dirty="0"/>
              <a:t>lecture,</a:t>
            </a:r>
            <a:r>
              <a:rPr lang="en-US" sz="2400" spc="-106" dirty="0"/>
              <a:t> </a:t>
            </a:r>
            <a:r>
              <a:rPr lang="en-US" sz="2400" dirty="0"/>
              <a:t>we</a:t>
            </a:r>
            <a:r>
              <a:rPr lang="en-US" sz="2400" spc="-103" dirty="0"/>
              <a:t> </a:t>
            </a:r>
            <a:r>
              <a:rPr lang="en-US" sz="2400" spc="-27" dirty="0"/>
              <a:t>will</a:t>
            </a:r>
            <a:r>
              <a:rPr lang="en-US" sz="2400" spc="-106" dirty="0"/>
              <a:t> </a:t>
            </a:r>
            <a:r>
              <a:rPr lang="en-US" sz="2400" spc="-42" dirty="0"/>
              <a:t>learn</a:t>
            </a:r>
            <a:r>
              <a:rPr lang="en-US" sz="2400" spc="-103" dirty="0"/>
              <a:t> </a:t>
            </a:r>
            <a:r>
              <a:rPr lang="en-US" sz="2400" spc="-6" dirty="0"/>
              <a:t>some</a:t>
            </a:r>
            <a:r>
              <a:rPr lang="en-US" sz="2400" spc="-106" dirty="0"/>
              <a:t> </a:t>
            </a:r>
            <a:r>
              <a:rPr lang="en-US" sz="2400" dirty="0"/>
              <a:t>of</a:t>
            </a:r>
            <a:r>
              <a:rPr lang="en-US" sz="2400" spc="-103" dirty="0"/>
              <a:t> </a:t>
            </a:r>
            <a:r>
              <a:rPr lang="en-US" sz="2400" dirty="0"/>
              <a:t>the</a:t>
            </a:r>
            <a:r>
              <a:rPr lang="en-US" sz="2400" spc="-106" dirty="0"/>
              <a:t> </a:t>
            </a:r>
            <a:r>
              <a:rPr lang="en-US" sz="2400" dirty="0"/>
              <a:t>tools</a:t>
            </a:r>
            <a:r>
              <a:rPr lang="en-US" sz="2400" spc="-103" dirty="0"/>
              <a:t> </a:t>
            </a:r>
            <a:r>
              <a:rPr lang="en-US" sz="2400" dirty="0"/>
              <a:t>and</a:t>
            </a:r>
            <a:r>
              <a:rPr lang="en-US" sz="2400" spc="-106" dirty="0"/>
              <a:t> </a:t>
            </a:r>
            <a:r>
              <a:rPr lang="en-US" sz="2400" dirty="0"/>
              <a:t>methods</a:t>
            </a:r>
            <a:r>
              <a:rPr lang="en-US" sz="2400" spc="-103" dirty="0"/>
              <a:t> </a:t>
            </a:r>
            <a:r>
              <a:rPr lang="en-US" sz="2400" dirty="0"/>
              <a:t>to</a:t>
            </a:r>
            <a:r>
              <a:rPr lang="en-US" sz="2400" spc="-106" dirty="0"/>
              <a:t> </a:t>
            </a:r>
            <a:r>
              <a:rPr lang="en-US" sz="2400" dirty="0"/>
              <a:t>keep</a:t>
            </a:r>
            <a:r>
              <a:rPr lang="en-US" sz="2400" spc="-103" dirty="0"/>
              <a:t> </a:t>
            </a:r>
            <a:r>
              <a:rPr lang="en-US" sz="2400" spc="-15" dirty="0"/>
              <a:t>our </a:t>
            </a:r>
            <a:r>
              <a:rPr lang="en-US" sz="2400" spc="-27" dirty="0"/>
              <a:t>development</a:t>
            </a:r>
            <a:r>
              <a:rPr lang="en-US" sz="2400" spc="-79" dirty="0"/>
              <a:t> </a:t>
            </a:r>
            <a:r>
              <a:rPr lang="en-US" sz="2400" spc="-33" dirty="0"/>
              <a:t>organized</a:t>
            </a:r>
            <a:r>
              <a:rPr lang="en-US" sz="2400" spc="-76" dirty="0"/>
              <a:t> </a:t>
            </a:r>
            <a:r>
              <a:rPr lang="en-US" sz="2400" dirty="0"/>
              <a:t>and</a:t>
            </a:r>
            <a:r>
              <a:rPr lang="en-US" sz="2400" spc="-76" dirty="0"/>
              <a:t> </a:t>
            </a:r>
            <a:r>
              <a:rPr lang="en-US" sz="2400" dirty="0"/>
              <a:t>to</a:t>
            </a:r>
            <a:r>
              <a:rPr lang="en-US" sz="2400" spc="-79" dirty="0"/>
              <a:t> </a:t>
            </a:r>
            <a:r>
              <a:rPr lang="en-US" sz="2400" dirty="0"/>
              <a:t>track</a:t>
            </a:r>
            <a:r>
              <a:rPr lang="en-US" sz="2400" spc="-76" dirty="0"/>
              <a:t> </a:t>
            </a:r>
            <a:r>
              <a:rPr lang="en-US" sz="2400" dirty="0"/>
              <a:t>its</a:t>
            </a:r>
            <a:r>
              <a:rPr lang="en-US" sz="2400" spc="-76" dirty="0"/>
              <a:t> </a:t>
            </a:r>
            <a:r>
              <a:rPr lang="en-US" sz="2400" spc="-6" dirty="0"/>
              <a:t>evolution</a:t>
            </a:r>
            <a:endParaRPr lang="en-US" sz="24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36854">
              <a:spcBef>
                <a:spcPts val="60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4</a:t>
            </a:fld>
            <a:endParaRPr lang="en-PT" spc="-30"/>
          </a:p>
        </p:txBody>
      </p:sp>
    </p:spTree>
    <p:extLst>
      <p:ext uri="{BB962C8B-B14F-4D97-AF65-F5344CB8AC3E}">
        <p14:creationId xmlns:p14="http://schemas.microsoft.com/office/powerpoint/2010/main" val="1860666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9013B-1F5F-E9E1-BC6E-7ED37E0D8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Medium level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B6096-E992-D721-F2C8-37B8EE59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85" y="2320412"/>
            <a:ext cx="11225046" cy="3851787"/>
          </a:xfrm>
        </p:spPr>
        <p:txBody>
          <a:bodyPr>
            <a:normAutofit fontScale="92500" lnSpcReduction="10000"/>
          </a:bodyPr>
          <a:lstStyle/>
          <a:p>
            <a:r>
              <a:rPr lang="en-US" sz="3300" b="0" i="0" dirty="0">
                <a:effectLst/>
                <a:latin typeface="Arial" panose="020B0604020202020204" pitchFamily="34" charset="0"/>
              </a:rPr>
              <a:t>At this level sections of code are under consideration for improvement.  </a:t>
            </a:r>
          </a:p>
          <a:p>
            <a:endParaRPr lang="en-US" sz="3300" b="0" i="0" dirty="0">
              <a:effectLst/>
              <a:latin typeface="Arial" panose="020B0604020202020204" pitchFamily="34" charset="0"/>
            </a:endParaRPr>
          </a:p>
          <a:p>
            <a:r>
              <a:rPr lang="en-US" sz="3300" b="0" i="0" dirty="0">
                <a:effectLst/>
                <a:latin typeface="Arial" panose="020B0604020202020204" pitchFamily="34" charset="0"/>
              </a:rPr>
              <a:t>Duplicate code has been identified as a major source of bugs in a program.  </a:t>
            </a:r>
          </a:p>
          <a:p>
            <a:endParaRPr lang="en-US" sz="3300" b="0" i="0" dirty="0">
              <a:effectLst/>
              <a:latin typeface="Arial" panose="020B0604020202020204" pitchFamily="34" charset="0"/>
            </a:endParaRPr>
          </a:p>
          <a:p>
            <a:r>
              <a:rPr lang="en-US" sz="3300" b="0" i="0" dirty="0">
                <a:effectLst/>
                <a:latin typeface="Arial" panose="020B0604020202020204" pitchFamily="34" charset="0"/>
              </a:rPr>
              <a:t>When a section of code needs to be revised, it is easy to make the revision and not realize that the code is duplicated.</a:t>
            </a:r>
            <a:endParaRPr lang="en-US" sz="33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D69CA-DF88-4201-31E2-59FF817E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569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87BE8-6366-D020-207D-2CC7AB84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Medium level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54A5E-D66C-DEE1-C9E6-5E60D11D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Decompose a long method into multiple shorter methods.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Consolidate duplicate code into a common method.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09D23-C415-841F-EA82-3251DF7E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848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8CC4-2D8C-BF50-4866-08AE56BA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High level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8C826-B496-3070-9A7F-2EAA90C9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3300" b="0" i="0" dirty="0" err="1">
                <a:effectLst/>
                <a:latin typeface="Arial" panose="020B0604020202020204" pitchFamily="34" charset="0"/>
              </a:rPr>
              <a:t>Refactorings</a:t>
            </a:r>
            <a:r>
              <a:rPr lang="en-US" sz="3300" b="0" i="0" dirty="0">
                <a:effectLst/>
                <a:latin typeface="Arial" panose="020B0604020202020204" pitchFamily="34" charset="0"/>
              </a:rPr>
              <a:t> at this level involve object-oriented design principles and patterns.  </a:t>
            </a:r>
          </a:p>
          <a:p>
            <a:endParaRPr lang="en-US" sz="3300" dirty="0">
              <a:latin typeface="Arial" panose="020B0604020202020204" pitchFamily="34" charset="0"/>
            </a:endParaRPr>
          </a:p>
          <a:p>
            <a:r>
              <a:rPr lang="en-US" sz="3300" dirty="0">
                <a:latin typeface="Arial" panose="020B0604020202020204" pitchFamily="34" charset="0"/>
              </a:rPr>
              <a:t>D</a:t>
            </a:r>
            <a:r>
              <a:rPr lang="en-US" sz="3300" b="0" i="0" dirty="0">
                <a:effectLst/>
                <a:latin typeface="Arial" panose="020B0604020202020204" pitchFamily="34" charset="0"/>
              </a:rPr>
              <a:t>ecompose a Large Class into Smaller Classes</a:t>
            </a:r>
          </a:p>
          <a:p>
            <a:r>
              <a:rPr lang="en-US" sz="3300" b="0" i="0" dirty="0">
                <a:effectLst/>
                <a:latin typeface="Arial" panose="020B0604020202020204" pitchFamily="34" charset="0"/>
              </a:rPr>
              <a:t>Extract Superclass</a:t>
            </a:r>
            <a:endParaRPr lang="en-US" sz="3300" dirty="0">
              <a:latin typeface="Arial" panose="020B0604020202020204" pitchFamily="34" charset="0"/>
            </a:endParaRPr>
          </a:p>
          <a:p>
            <a:r>
              <a:rPr lang="en-US" sz="3300" b="0" i="0" dirty="0">
                <a:effectLst/>
                <a:latin typeface="Arial" panose="020B0604020202020204" pitchFamily="34" charset="0"/>
              </a:rPr>
              <a:t>Extract Interface</a:t>
            </a:r>
            <a:endParaRPr lang="en-US" sz="33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2E033-B038-D78F-2B04-8F18552A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2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8286-74AF-03E4-DF2E-3291C13C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Refactoring- Tools SUPPORT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651843-7C02-4718-DF1F-D60C1F2F2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246" y="640080"/>
            <a:ext cx="3771967" cy="5588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30E64-3180-AC9E-4E13-D095F17434E3}"/>
              </a:ext>
            </a:extLst>
          </p:cNvPr>
          <p:cNvSpPr txBox="1"/>
          <p:nvPr/>
        </p:nvSpPr>
        <p:spPr>
          <a:xfrm>
            <a:off x="6400799" y="2121408"/>
            <a:ext cx="5299585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18288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tools within an IDE can automate many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refactorings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D34817">
                  <a:lumMod val="75000"/>
                </a:srgbClr>
              </a:buClr>
              <a:buSzPct val="85000"/>
              <a:buFontTx/>
              <a:buNone/>
              <a:tabLst/>
              <a:defRPr/>
            </a:pP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C02F7-E5A7-D07B-1EAE-9BB47BBC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392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56F3-5C3D-7964-9C74-B18CA45B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11176"/>
            <a:ext cx="10058400" cy="1609344"/>
          </a:xfrm>
        </p:spPr>
        <p:txBody>
          <a:bodyPr>
            <a:noAutofit/>
          </a:bodyPr>
          <a:lstStyle/>
          <a:p>
            <a:pPr algn="just"/>
            <a:r>
              <a:rPr lang="en-US" sz="4000" dirty="0"/>
              <a:t>Readings , Assignments, 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3C13-C6C6-1D43-90A5-FDB216772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881360" cy="40507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   </a:t>
            </a:r>
            <a:r>
              <a:rPr lang="en-US" sz="3100" b="1" dirty="0"/>
              <a:t>Read:  -</a:t>
            </a:r>
          </a:p>
          <a:p>
            <a:pPr lvl="2"/>
            <a:endParaRPr lang="en-US" sz="3100" dirty="0"/>
          </a:p>
          <a:p>
            <a:pPr marL="274637" lvl="1" indent="0">
              <a:buNone/>
            </a:pPr>
            <a:endParaRPr lang="en-US" sz="3100" dirty="0"/>
          </a:p>
          <a:p>
            <a:pPr marL="274637" lvl="1" indent="0">
              <a:buNone/>
            </a:pPr>
            <a:endParaRPr lang="en-US" sz="3100" dirty="0"/>
          </a:p>
          <a:p>
            <a:pPr marL="0" lvl="1" indent="0">
              <a:spcBef>
                <a:spcPts val="1200"/>
              </a:spcBef>
              <a:buNone/>
            </a:pPr>
            <a:r>
              <a:rPr lang="en-US" sz="3100" dirty="0"/>
              <a:t>         </a:t>
            </a:r>
            <a:r>
              <a:rPr lang="en-US" sz="3100" b="1" dirty="0"/>
              <a:t>Assignments &amp; Project Tasks:</a:t>
            </a:r>
          </a:p>
          <a:p>
            <a:pPr marL="0" lvl="1" indent="0">
              <a:spcBef>
                <a:spcPts val="1200"/>
              </a:spcBef>
              <a:buNone/>
            </a:pPr>
            <a:endParaRPr lang="en-US" sz="3100" b="1" dirty="0"/>
          </a:p>
          <a:p>
            <a:pPr lvl="2"/>
            <a:r>
              <a:rPr lang="en-US" sz="3100" dirty="0"/>
              <a:t>Assignment 2 is due on 4/3. This is an individual assignment.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E8F83-779A-E8B9-DD19-B6BCF0E1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Closed book with solid fill">
            <a:extLst>
              <a:ext uri="{FF2B5EF4-FFF2-40B4-BE49-F238E27FC236}">
                <a16:creationId xmlns:a16="http://schemas.microsoft.com/office/drawing/2014/main" id="{361AFB0C-1F93-39C9-9BCB-758EFEAAB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77" y="1848539"/>
            <a:ext cx="914400" cy="914400"/>
          </a:xfrm>
          <a:prstGeom prst="rect">
            <a:avLst/>
          </a:prstGeom>
        </p:spPr>
      </p:pic>
      <p:pic>
        <p:nvPicPr>
          <p:cNvPr id="8" name="Graphic 7" descr="Inbox Check with solid fill">
            <a:extLst>
              <a:ext uri="{FF2B5EF4-FFF2-40B4-BE49-F238E27FC236}">
                <a16:creationId xmlns:a16="http://schemas.microsoft.com/office/drawing/2014/main" id="{7E1EAE56-3188-9CC6-4554-392E28EF3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77" y="4095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23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0FD73D1-447F-2389-971D-2D689D69A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3" y="10"/>
            <a:ext cx="12191997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65D34-0718-7406-D03A-0E561285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3447"/>
            <a:ext cx="10141040" cy="1126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5852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701"/>
            <a:r>
              <a:rPr lang="en-US" spc="-382"/>
              <a:t>V</a:t>
            </a:r>
            <a:r>
              <a:rPr lang="en-US" spc="-143"/>
              <a:t>e</a:t>
            </a:r>
            <a:r>
              <a:rPr lang="en-US" spc="-139"/>
              <a:t>r</a:t>
            </a:r>
            <a:r>
              <a:rPr lang="en-US" spc="-146"/>
              <a:t>s</a:t>
            </a:r>
            <a:r>
              <a:rPr lang="en-US" spc="-149"/>
              <a:t>i</a:t>
            </a:r>
            <a:r>
              <a:rPr lang="en-US" spc="-139"/>
              <a:t>o</a:t>
            </a:r>
            <a:r>
              <a:rPr lang="en-US" spc="-52"/>
              <a:t>n</a:t>
            </a:r>
            <a:r>
              <a:rPr lang="en-US" spc="-170"/>
              <a:t> </a:t>
            </a:r>
            <a:r>
              <a:rPr lang="en-US" spc="-85"/>
              <a:t>Control</a:t>
            </a:r>
            <a:r>
              <a:rPr lang="en-US" spc="-194"/>
              <a:t> </a:t>
            </a:r>
            <a:r>
              <a:rPr lang="en-US" spc="-94"/>
              <a:t>System</a:t>
            </a:r>
            <a:r>
              <a:rPr lang="en-US" spc="-182"/>
              <a:t> </a:t>
            </a:r>
            <a:r>
              <a:rPr lang="en-US" spc="-188"/>
              <a:t>(VCS)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object 3"/>
          <p:cNvSpPr txBox="1"/>
          <p:nvPr/>
        </p:nvSpPr>
        <p:spPr>
          <a:xfrm>
            <a:off x="485882" y="2278425"/>
            <a:ext cx="11220235" cy="3685252"/>
          </a:xfrm>
          <a:prstGeom prst="rect">
            <a:avLst/>
          </a:prstGeom>
        </p:spPr>
        <p:txBody>
          <a:bodyPr vert="horz" wrap="square" lIns="0" tIns="49288" rIns="0" bIns="0" rtlCol="0">
            <a:spAutoFit/>
          </a:bodyPr>
          <a:lstStyle/>
          <a:p>
            <a:pPr marL="577850" marR="479405" indent="-347663" algn="just">
              <a:lnSpc>
                <a:spcPts val="2529"/>
              </a:lnSpc>
              <a:spcBef>
                <a:spcPts val="388"/>
              </a:spcBef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sz="3400" b="1" baseline="-4093" dirty="0">
                <a:latin typeface="Arial"/>
                <a:cs typeface="Arial"/>
              </a:rPr>
              <a:t>Tracks Changes</a:t>
            </a:r>
            <a:r>
              <a:rPr lang="en-US" sz="3400" baseline="-4093" dirty="0">
                <a:latin typeface="Arial"/>
                <a:cs typeface="Arial"/>
              </a:rPr>
              <a:t> – Records file modifications over time for version recall.</a:t>
            </a:r>
          </a:p>
          <a:p>
            <a:pPr marL="577850" marR="479405" indent="-347663" algn="just">
              <a:lnSpc>
                <a:spcPts val="2529"/>
              </a:lnSpc>
              <a:spcBef>
                <a:spcPts val="388"/>
              </a:spcBef>
              <a:buFont typeface="Arial" panose="020B0604020202020204" pitchFamily="34" charset="0"/>
              <a:buChar char="•"/>
              <a:tabLst>
                <a:tab pos="388938" algn="l"/>
              </a:tabLst>
            </a:pPr>
            <a:endParaRPr lang="en-US" sz="3400" baseline="-4093" dirty="0">
              <a:latin typeface="Arial"/>
              <a:cs typeface="Arial"/>
            </a:endParaRPr>
          </a:p>
          <a:p>
            <a:pPr marL="577850" marR="479405" indent="-347663" algn="just">
              <a:lnSpc>
                <a:spcPts val="2529"/>
              </a:lnSpc>
              <a:spcBef>
                <a:spcPts val="388"/>
              </a:spcBef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sz="3400" b="1" baseline="-4093" dirty="0">
                <a:latin typeface="Arial"/>
                <a:cs typeface="Arial"/>
              </a:rPr>
              <a:t>History Navigation</a:t>
            </a:r>
            <a:r>
              <a:rPr lang="en-US" sz="3400" baseline="-4093" dirty="0">
                <a:latin typeface="Arial"/>
                <a:cs typeface="Arial"/>
              </a:rPr>
              <a:t> – Enables viewing past changes, contributors, and reverts.</a:t>
            </a:r>
          </a:p>
          <a:p>
            <a:pPr marL="577850" marR="479405" indent="-347663" algn="just">
              <a:lnSpc>
                <a:spcPts val="2529"/>
              </a:lnSpc>
              <a:spcBef>
                <a:spcPts val="388"/>
              </a:spcBef>
              <a:buFont typeface="Arial" panose="020B0604020202020204" pitchFamily="34" charset="0"/>
              <a:buChar char="•"/>
              <a:tabLst>
                <a:tab pos="388938" algn="l"/>
              </a:tabLst>
            </a:pPr>
            <a:endParaRPr lang="en-US" sz="3400" baseline="-4093" dirty="0">
              <a:latin typeface="Arial"/>
              <a:cs typeface="Arial"/>
            </a:endParaRPr>
          </a:p>
          <a:p>
            <a:pPr marL="577850" marR="479405" indent="-347663" algn="just">
              <a:lnSpc>
                <a:spcPts val="2529"/>
              </a:lnSpc>
              <a:spcBef>
                <a:spcPts val="388"/>
              </a:spcBef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sz="3400" b="1" baseline="-4093" dirty="0">
                <a:latin typeface="Arial"/>
                <a:cs typeface="Arial"/>
              </a:rPr>
              <a:t>Safe Editing</a:t>
            </a:r>
            <a:r>
              <a:rPr lang="en-US" sz="3400" baseline="-4093" dirty="0">
                <a:latin typeface="Arial"/>
                <a:cs typeface="Arial"/>
              </a:rPr>
              <a:t> – Allows changes without risking a working version.</a:t>
            </a:r>
          </a:p>
          <a:p>
            <a:pPr marL="577850" marR="479405" indent="-347663" algn="just">
              <a:lnSpc>
                <a:spcPts val="2529"/>
              </a:lnSpc>
              <a:spcBef>
                <a:spcPts val="388"/>
              </a:spcBef>
              <a:buFont typeface="Arial" panose="020B0604020202020204" pitchFamily="34" charset="0"/>
              <a:buChar char="•"/>
              <a:tabLst>
                <a:tab pos="388938" algn="l"/>
              </a:tabLst>
            </a:pPr>
            <a:endParaRPr lang="en-US" sz="3400" baseline="-4093" dirty="0">
              <a:latin typeface="Arial"/>
              <a:cs typeface="Arial"/>
            </a:endParaRPr>
          </a:p>
          <a:p>
            <a:pPr marL="577850" marR="479405" indent="-347663" algn="just">
              <a:lnSpc>
                <a:spcPts val="2529"/>
              </a:lnSpc>
              <a:spcBef>
                <a:spcPts val="388"/>
              </a:spcBef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sz="3400" b="1" baseline="-4093" dirty="0">
                <a:latin typeface="Arial"/>
                <a:cs typeface="Arial"/>
              </a:rPr>
              <a:t>Collaboration</a:t>
            </a:r>
            <a:r>
              <a:rPr lang="en-US" sz="3400" baseline="-4093" dirty="0">
                <a:latin typeface="Arial"/>
                <a:cs typeface="Arial"/>
              </a:rPr>
              <a:t> – Ensures everyone accesses the latest version.</a:t>
            </a:r>
          </a:p>
          <a:p>
            <a:pPr marL="577850" marR="479405" indent="-347663" algn="just">
              <a:lnSpc>
                <a:spcPts val="2529"/>
              </a:lnSpc>
              <a:spcBef>
                <a:spcPts val="388"/>
              </a:spcBef>
              <a:buFont typeface="Arial" panose="020B0604020202020204" pitchFamily="34" charset="0"/>
              <a:buChar char="•"/>
              <a:tabLst>
                <a:tab pos="388938" algn="l"/>
              </a:tabLst>
            </a:pPr>
            <a:endParaRPr lang="en-US" sz="3400" baseline="-4093" dirty="0">
              <a:latin typeface="Arial"/>
              <a:cs typeface="Arial"/>
            </a:endParaRPr>
          </a:p>
          <a:p>
            <a:pPr marL="577850" marR="479405" indent="-347663" algn="just">
              <a:lnSpc>
                <a:spcPts val="2529"/>
              </a:lnSpc>
              <a:spcBef>
                <a:spcPts val="388"/>
              </a:spcBef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sz="3400" b="1" baseline="-4093" dirty="0">
                <a:latin typeface="Arial"/>
                <a:cs typeface="Arial"/>
              </a:rPr>
              <a:t>Text-Based Tracking</a:t>
            </a:r>
            <a:r>
              <a:rPr lang="en-US" sz="3400" baseline="-4093" dirty="0">
                <a:latin typeface="Arial"/>
                <a:cs typeface="Arial"/>
              </a:rPr>
              <a:t> – Works best with textual files but has limitations with formatted documents like .docx and .pptx.</a:t>
            </a:r>
            <a:endParaRPr lang="en-US" sz="3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1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701" algn="ctr"/>
            <a:r>
              <a:rPr lang="en-US" sz="4800" spc="-606" dirty="0"/>
              <a:t>T</a:t>
            </a:r>
            <a:r>
              <a:rPr lang="en-US" sz="4800" spc="-121" dirty="0"/>
              <a:t>y</a:t>
            </a:r>
            <a:r>
              <a:rPr lang="en-US" sz="4800" spc="-118" dirty="0"/>
              <a:t>pe</a:t>
            </a:r>
            <a:r>
              <a:rPr lang="en-US" sz="4800" spc="-30" dirty="0"/>
              <a:t>s</a:t>
            </a:r>
            <a:r>
              <a:rPr lang="en-US" sz="4800" spc="-170" dirty="0"/>
              <a:t> </a:t>
            </a:r>
            <a:r>
              <a:rPr lang="en-US" sz="4800" dirty="0"/>
              <a:t>of</a:t>
            </a:r>
            <a:r>
              <a:rPr lang="en-US" sz="4800" spc="-243" dirty="0"/>
              <a:t> </a:t>
            </a:r>
            <a:r>
              <a:rPr lang="en-US" sz="4800" spc="-382" dirty="0"/>
              <a:t>V</a:t>
            </a:r>
            <a:r>
              <a:rPr lang="en-US" sz="4800" spc="-143" dirty="0"/>
              <a:t>e</a:t>
            </a:r>
            <a:r>
              <a:rPr lang="en-US" sz="4800" spc="-139" dirty="0"/>
              <a:t>r</a:t>
            </a:r>
            <a:r>
              <a:rPr lang="en-US" sz="4800" spc="-146" dirty="0"/>
              <a:t>s</a:t>
            </a:r>
            <a:r>
              <a:rPr lang="en-US" sz="4800" spc="-149" dirty="0"/>
              <a:t>i</a:t>
            </a:r>
            <a:r>
              <a:rPr lang="en-US" sz="4800" spc="-139" dirty="0"/>
              <a:t>o</a:t>
            </a:r>
            <a:r>
              <a:rPr lang="en-US" sz="4800" spc="-52" dirty="0"/>
              <a:t>n</a:t>
            </a:r>
            <a:r>
              <a:rPr lang="en-US" sz="4800" spc="-167" dirty="0"/>
              <a:t> </a:t>
            </a:r>
            <a:r>
              <a:rPr lang="en-US" sz="4800" spc="-85" dirty="0"/>
              <a:t>Control</a:t>
            </a:r>
            <a:r>
              <a:rPr lang="en-US" sz="4800" spc="-197" dirty="0"/>
              <a:t> </a:t>
            </a:r>
            <a:r>
              <a:rPr lang="en-US" sz="4800" spc="-73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279" y="2450591"/>
            <a:ext cx="6743845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9988" indent="-182880">
              <a:lnSpc>
                <a:spcPct val="90000"/>
              </a:lnSpc>
              <a:spcBef>
                <a:spcPts val="1195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9988" algn="l"/>
              </a:tabLst>
            </a:pPr>
            <a:r>
              <a:rPr lang="en-US" sz="2400" spc="-45" dirty="0"/>
              <a:t>Centralized</a:t>
            </a:r>
            <a:r>
              <a:rPr lang="en-US" sz="2400" spc="-118" dirty="0"/>
              <a:t> </a:t>
            </a:r>
            <a:r>
              <a:rPr lang="en-US" sz="2400" spc="-52" dirty="0"/>
              <a:t>version</a:t>
            </a:r>
            <a:r>
              <a:rPr lang="en-US" sz="2400" spc="-115" dirty="0"/>
              <a:t> </a:t>
            </a:r>
            <a:r>
              <a:rPr lang="en-US" sz="2400" dirty="0"/>
              <a:t>control</a:t>
            </a:r>
            <a:r>
              <a:rPr lang="en-US" sz="2400" spc="-115" dirty="0"/>
              <a:t> </a:t>
            </a:r>
            <a:r>
              <a:rPr lang="en-US" sz="2400" spc="-6" dirty="0"/>
              <a:t>systems</a:t>
            </a:r>
            <a:endParaRPr lang="en-US" sz="2400" dirty="0"/>
          </a:p>
          <a:p>
            <a:pPr marL="777188" lvl="1" indent="-182880">
              <a:lnSpc>
                <a:spcPct val="90000"/>
              </a:lnSpc>
              <a:spcBef>
                <a:spcPts val="1401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dirty="0"/>
              <a:t>Examples:</a:t>
            </a:r>
            <a:r>
              <a:rPr lang="en-US" sz="2400" spc="103" dirty="0"/>
              <a:t> </a:t>
            </a:r>
            <a:r>
              <a:rPr lang="en-US" sz="2400" b="1" dirty="0" err="1"/>
              <a:t>cvs</a:t>
            </a:r>
            <a:r>
              <a:rPr lang="en-US" sz="2400" dirty="0"/>
              <a:t>,</a:t>
            </a:r>
            <a:r>
              <a:rPr lang="en-US" sz="2400" spc="103" dirty="0"/>
              <a:t> </a:t>
            </a:r>
            <a:r>
              <a:rPr lang="en-US" sz="2400" b="1" spc="-15" dirty="0" err="1"/>
              <a:t>svn</a:t>
            </a:r>
            <a:endParaRPr lang="en-US" sz="2400" b="1" dirty="0"/>
          </a:p>
          <a:p>
            <a:pPr marL="319988" indent="-182880">
              <a:lnSpc>
                <a:spcPct val="90000"/>
              </a:lnSpc>
              <a:spcBef>
                <a:spcPts val="183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9988" algn="l"/>
              </a:tabLst>
            </a:pPr>
            <a:r>
              <a:rPr lang="en-US" sz="2400" spc="-21" dirty="0"/>
              <a:t>Distributed</a:t>
            </a:r>
            <a:r>
              <a:rPr lang="en-US" sz="2400" spc="-121" dirty="0"/>
              <a:t> </a:t>
            </a:r>
            <a:r>
              <a:rPr lang="en-US" sz="2400" spc="-52" dirty="0"/>
              <a:t>version</a:t>
            </a:r>
            <a:r>
              <a:rPr lang="en-US" sz="2400" spc="-115" dirty="0"/>
              <a:t> </a:t>
            </a:r>
            <a:r>
              <a:rPr lang="en-US" sz="2400" dirty="0"/>
              <a:t>control</a:t>
            </a:r>
            <a:r>
              <a:rPr lang="en-US" sz="2400" spc="-115" dirty="0"/>
              <a:t> </a:t>
            </a:r>
            <a:r>
              <a:rPr lang="en-US" sz="2400" spc="-6" dirty="0"/>
              <a:t>systems</a:t>
            </a:r>
            <a:endParaRPr lang="en-US" sz="2400" dirty="0"/>
          </a:p>
          <a:p>
            <a:pPr marL="777188" lvl="1" indent="-182880">
              <a:lnSpc>
                <a:spcPct val="90000"/>
              </a:lnSpc>
              <a:spcBef>
                <a:spcPts val="1404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dirty="0"/>
              <a:t>Examples:</a:t>
            </a:r>
            <a:r>
              <a:rPr lang="en-US" sz="2400" spc="115" dirty="0"/>
              <a:t> </a:t>
            </a:r>
            <a:r>
              <a:rPr lang="en-US" sz="2400" b="1" dirty="0"/>
              <a:t>git</a:t>
            </a:r>
            <a:r>
              <a:rPr lang="en-US" sz="2400" dirty="0"/>
              <a:t>,</a:t>
            </a:r>
            <a:r>
              <a:rPr lang="en-US" sz="2400" spc="112" dirty="0"/>
              <a:t> </a:t>
            </a:r>
            <a:r>
              <a:rPr lang="en-US" sz="2400" b="1" spc="-6" dirty="0"/>
              <a:t>mercurial</a:t>
            </a:r>
            <a:endParaRPr lang="en-US" sz="2400" b="1" dirty="0"/>
          </a:p>
        </p:txBody>
      </p:sp>
      <p:pic>
        <p:nvPicPr>
          <p:cNvPr id="18" name="Graphic 7" descr="Flowchart">
            <a:extLst>
              <a:ext uri="{FF2B5EF4-FFF2-40B4-BE49-F238E27FC236}">
                <a16:creationId xmlns:a16="http://schemas.microsoft.com/office/drawing/2014/main" id="{3D7E7454-E9FA-8AE6-5D33-228AA6AF5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757329" y="10819703"/>
            <a:ext cx="445761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36854">
              <a:spcBef>
                <a:spcPts val="60"/>
              </a:spcBef>
            </a:pPr>
            <a:fld id="{81D60167-4931-47E6-BA6A-407CBD079E47}" type="slidenum">
              <a:rPr lang="en-PT" spc="-50" smtClean="0"/>
              <a:pPr marL="236854">
                <a:spcBef>
                  <a:spcPts val="60"/>
                </a:spcBef>
              </a:pPr>
              <a:t>6</a:t>
            </a:fld>
            <a:endParaRPr lang="en-PT" spc="-30"/>
          </a:p>
        </p:txBody>
      </p:sp>
    </p:spTree>
    <p:extLst>
      <p:ext uri="{BB962C8B-B14F-4D97-AF65-F5344CB8AC3E}">
        <p14:creationId xmlns:p14="http://schemas.microsoft.com/office/powerpoint/2010/main" val="201408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701"/>
            <a:r>
              <a:rPr lang="en-US" sz="4600" spc="-58" dirty="0"/>
              <a:t>Centralized</a:t>
            </a:r>
            <a:r>
              <a:rPr lang="en-US" sz="4600" spc="-188" dirty="0"/>
              <a:t> </a:t>
            </a:r>
            <a:r>
              <a:rPr lang="en-US" sz="4600" spc="-382" dirty="0"/>
              <a:t>V</a:t>
            </a:r>
            <a:r>
              <a:rPr lang="en-US" sz="4600" spc="-143" dirty="0"/>
              <a:t>e</a:t>
            </a:r>
            <a:r>
              <a:rPr lang="en-US" sz="4600" spc="-139" dirty="0"/>
              <a:t>r</a:t>
            </a:r>
            <a:r>
              <a:rPr lang="en-US" sz="4600" spc="-146" dirty="0"/>
              <a:t>s</a:t>
            </a:r>
            <a:r>
              <a:rPr lang="en-US" sz="4600" spc="-149" dirty="0"/>
              <a:t>i</a:t>
            </a:r>
            <a:r>
              <a:rPr lang="en-US" sz="4600" spc="-139" dirty="0"/>
              <a:t>o</a:t>
            </a:r>
            <a:r>
              <a:rPr lang="en-US" sz="4600" spc="-52" dirty="0"/>
              <a:t>n</a:t>
            </a:r>
            <a:r>
              <a:rPr lang="en-US" sz="4600" spc="-167" dirty="0"/>
              <a:t> </a:t>
            </a:r>
            <a:r>
              <a:rPr lang="en-US" sz="4600" spc="-85" dirty="0"/>
              <a:t>Control</a:t>
            </a:r>
            <a:r>
              <a:rPr lang="en-US" sz="4600" spc="-182" dirty="0"/>
              <a:t> </a:t>
            </a:r>
            <a:r>
              <a:rPr lang="en-US" sz="4600" spc="-73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5500" y="2320412"/>
            <a:ext cx="5222747" cy="397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12286" marR="3081" indent="-182880" algn="just">
              <a:lnSpc>
                <a:spcPct val="90000"/>
              </a:lnSpc>
              <a:spcBef>
                <a:spcPts val="40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spc="-30" dirty="0"/>
              <a:t>One</a:t>
            </a:r>
            <a:r>
              <a:rPr lang="en-US" sz="2000" spc="-112" dirty="0"/>
              <a:t> </a:t>
            </a:r>
            <a:r>
              <a:rPr lang="en-US" sz="2000" dirty="0"/>
              <a:t>“central”</a:t>
            </a:r>
            <a:r>
              <a:rPr lang="en-US" sz="2000" spc="-112" dirty="0"/>
              <a:t> </a:t>
            </a:r>
            <a:r>
              <a:rPr lang="en-US" sz="2000" spc="-27" dirty="0"/>
              <a:t>repository</a:t>
            </a:r>
            <a:r>
              <a:rPr lang="en-US" sz="2000" spc="-112" dirty="0"/>
              <a:t> </a:t>
            </a:r>
            <a:r>
              <a:rPr lang="en-US" sz="2000" spc="-12" dirty="0"/>
              <a:t>that </a:t>
            </a:r>
            <a:r>
              <a:rPr lang="en-US" sz="2000" spc="-24" dirty="0"/>
              <a:t>provides</a:t>
            </a:r>
            <a:r>
              <a:rPr lang="en-US" sz="2000" spc="-94" dirty="0"/>
              <a:t> </a:t>
            </a:r>
            <a:r>
              <a:rPr lang="en-US" sz="2000" spc="-15" dirty="0"/>
              <a:t>client</a:t>
            </a:r>
            <a:r>
              <a:rPr lang="en-US" sz="2000" spc="-94" dirty="0"/>
              <a:t> </a:t>
            </a:r>
            <a:r>
              <a:rPr lang="en-US" sz="2000" spc="-15" dirty="0"/>
              <a:t>access</a:t>
            </a:r>
            <a:r>
              <a:rPr lang="en-US" sz="2000" spc="-91" dirty="0"/>
              <a:t> </a:t>
            </a:r>
            <a:r>
              <a:rPr lang="en-US" sz="2000" dirty="0"/>
              <a:t>to</a:t>
            </a:r>
            <a:r>
              <a:rPr lang="en-US" sz="2000" spc="-94" dirty="0"/>
              <a:t> </a:t>
            </a:r>
            <a:r>
              <a:rPr lang="en-US" sz="2000" spc="-52" dirty="0"/>
              <a:t>all</a:t>
            </a:r>
            <a:r>
              <a:rPr lang="en-US" sz="2000" spc="-91" dirty="0"/>
              <a:t> </a:t>
            </a:r>
            <a:r>
              <a:rPr lang="en-US" sz="2000" spc="-52" dirty="0"/>
              <a:t>involved </a:t>
            </a:r>
            <a:r>
              <a:rPr lang="en-US" sz="2000" spc="-33" dirty="0"/>
              <a:t>developers.</a:t>
            </a:r>
            <a:r>
              <a:rPr lang="en-US" sz="2000" spc="-88" dirty="0"/>
              <a:t> </a:t>
            </a:r>
          </a:p>
          <a:p>
            <a:pPr marL="769486" marR="3081" lvl="1" indent="-182880" algn="just">
              <a:lnSpc>
                <a:spcPct val="90000"/>
              </a:lnSpc>
              <a:spcBef>
                <a:spcPts val="40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spc="-49" dirty="0"/>
              <a:t>Think</a:t>
            </a:r>
            <a:r>
              <a:rPr lang="en-US" sz="2000" spc="-88" dirty="0"/>
              <a:t> </a:t>
            </a:r>
            <a:r>
              <a:rPr lang="en-US" sz="2000" dirty="0"/>
              <a:t>of</a:t>
            </a:r>
            <a:r>
              <a:rPr lang="en-US" sz="2000" spc="-88" dirty="0"/>
              <a:t> </a:t>
            </a:r>
            <a:r>
              <a:rPr lang="en-US" sz="2000" dirty="0"/>
              <a:t>a</a:t>
            </a:r>
            <a:r>
              <a:rPr lang="en-US" sz="2000" spc="-88" dirty="0"/>
              <a:t> </a:t>
            </a:r>
            <a:r>
              <a:rPr lang="en-US" sz="2000" spc="-42" dirty="0"/>
              <a:t>client-</a:t>
            </a:r>
            <a:r>
              <a:rPr lang="en-US" sz="2000" spc="-6" dirty="0"/>
              <a:t>server relationship</a:t>
            </a:r>
            <a:endParaRPr lang="en-US" sz="2000" dirty="0"/>
          </a:p>
          <a:p>
            <a:pPr marL="312286" marR="251447" indent="-182880" algn="just">
              <a:lnSpc>
                <a:spcPct val="90000"/>
              </a:lnSpc>
              <a:spcBef>
                <a:spcPts val="1619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spc="-52" dirty="0"/>
              <a:t>When</a:t>
            </a:r>
            <a:r>
              <a:rPr lang="en-US" sz="2000" spc="-106" dirty="0"/>
              <a:t> </a:t>
            </a:r>
            <a:r>
              <a:rPr lang="en-US" sz="2000" dirty="0"/>
              <a:t>you</a:t>
            </a:r>
            <a:r>
              <a:rPr lang="en-US" sz="2000" spc="-103" dirty="0"/>
              <a:t> </a:t>
            </a:r>
            <a:r>
              <a:rPr lang="en-US" sz="2000" b="1" dirty="0"/>
              <a:t>commit</a:t>
            </a:r>
            <a:r>
              <a:rPr lang="en-US" sz="2000" spc="-103" dirty="0"/>
              <a:t> </a:t>
            </a:r>
            <a:r>
              <a:rPr lang="en-US" sz="2000" spc="-6" dirty="0"/>
              <a:t>some</a:t>
            </a:r>
            <a:r>
              <a:rPr lang="en-US" sz="2000" spc="-103" dirty="0"/>
              <a:t> </a:t>
            </a:r>
            <a:r>
              <a:rPr lang="en-US" sz="2000" spc="-21" dirty="0"/>
              <a:t>changes, </a:t>
            </a:r>
            <a:r>
              <a:rPr lang="en-US" sz="2000" dirty="0"/>
              <a:t>you</a:t>
            </a:r>
            <a:r>
              <a:rPr lang="en-US" sz="2000" spc="-94" dirty="0"/>
              <a:t> </a:t>
            </a:r>
            <a:r>
              <a:rPr lang="en-US" sz="2000" spc="-64" dirty="0"/>
              <a:t>are</a:t>
            </a:r>
            <a:r>
              <a:rPr lang="en-US" sz="2000" spc="-91" dirty="0"/>
              <a:t> </a:t>
            </a:r>
            <a:r>
              <a:rPr lang="en-US" sz="2000" spc="-27" dirty="0"/>
              <a:t>directly</a:t>
            </a:r>
            <a:r>
              <a:rPr lang="en-US" sz="2000" spc="-91" dirty="0"/>
              <a:t> </a:t>
            </a:r>
            <a:r>
              <a:rPr lang="en-US" sz="2000" dirty="0"/>
              <a:t>committing</a:t>
            </a:r>
            <a:r>
              <a:rPr lang="en-US" sz="2000" spc="-91" dirty="0"/>
              <a:t> </a:t>
            </a:r>
            <a:r>
              <a:rPr lang="en-US" sz="2000" dirty="0"/>
              <a:t>to</a:t>
            </a:r>
            <a:r>
              <a:rPr lang="en-US" sz="2000" spc="-94" dirty="0"/>
              <a:t> </a:t>
            </a:r>
            <a:r>
              <a:rPr lang="en-US" sz="2000" spc="-12" dirty="0"/>
              <a:t>that </a:t>
            </a:r>
            <a:r>
              <a:rPr lang="en-US" sz="2000" b="1" spc="-21" dirty="0"/>
              <a:t>central</a:t>
            </a:r>
            <a:r>
              <a:rPr lang="en-US" sz="2000" b="1" spc="-139" dirty="0"/>
              <a:t> </a:t>
            </a:r>
            <a:r>
              <a:rPr lang="en-US" sz="2000" b="1" spc="-6" dirty="0"/>
              <a:t>repository</a:t>
            </a:r>
            <a:r>
              <a:rPr lang="en-US" sz="2000" spc="-6" dirty="0"/>
              <a:t>.</a:t>
            </a:r>
            <a:endParaRPr lang="en-US" sz="2000" dirty="0"/>
          </a:p>
          <a:p>
            <a:pPr marL="312286" marR="437433" indent="-182880" algn="just">
              <a:lnSpc>
                <a:spcPct val="90000"/>
              </a:lnSpc>
              <a:spcBef>
                <a:spcPts val="1619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</a:pPr>
            <a:r>
              <a:rPr lang="en-US" sz="2000" spc="-61" dirty="0"/>
              <a:t>Only</a:t>
            </a:r>
            <a:r>
              <a:rPr lang="en-US" sz="2000" spc="-106" dirty="0"/>
              <a:t> </a:t>
            </a:r>
            <a:r>
              <a:rPr lang="en-US" sz="2000" dirty="0"/>
              <a:t>the</a:t>
            </a:r>
            <a:r>
              <a:rPr lang="en-US" sz="2000" spc="-121" dirty="0"/>
              <a:t> </a:t>
            </a:r>
            <a:r>
              <a:rPr lang="en-US" sz="2000" spc="-21" dirty="0"/>
              <a:t>central</a:t>
            </a:r>
            <a:r>
              <a:rPr lang="en-US" sz="2000" spc="-115" dirty="0"/>
              <a:t> </a:t>
            </a:r>
            <a:r>
              <a:rPr lang="en-US" sz="2000" spc="-27" dirty="0"/>
              <a:t>repository</a:t>
            </a:r>
            <a:r>
              <a:rPr lang="en-US" sz="2000" spc="-112" dirty="0"/>
              <a:t> </a:t>
            </a:r>
            <a:r>
              <a:rPr lang="en-US" sz="2000" spc="-18" dirty="0"/>
              <a:t>keeps </a:t>
            </a:r>
            <a:r>
              <a:rPr lang="en-US" sz="2000" dirty="0"/>
              <a:t>track</a:t>
            </a:r>
            <a:r>
              <a:rPr lang="en-US" sz="2000" spc="-73" dirty="0"/>
              <a:t> </a:t>
            </a:r>
            <a:r>
              <a:rPr lang="en-US" sz="2000" dirty="0"/>
              <a:t>of</a:t>
            </a:r>
            <a:r>
              <a:rPr lang="en-US" sz="2000" spc="-69" dirty="0"/>
              <a:t> </a:t>
            </a:r>
            <a:r>
              <a:rPr lang="en-US" sz="2000" dirty="0"/>
              <a:t>the</a:t>
            </a:r>
            <a:r>
              <a:rPr lang="en-US" sz="2000" spc="-69" dirty="0"/>
              <a:t> </a:t>
            </a:r>
            <a:r>
              <a:rPr lang="en-US" sz="2000" spc="-6" dirty="0"/>
              <a:t>history.</a:t>
            </a:r>
            <a:endParaRPr lang="en-US" sz="2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7FD0F94B-3334-D145-9402-40916684679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0317" y="2401094"/>
            <a:ext cx="3742146" cy="37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7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701"/>
            <a:r>
              <a:rPr lang="en-US" sz="4200" spc="-58"/>
              <a:t>DECentralized</a:t>
            </a:r>
            <a:r>
              <a:rPr lang="en-US" sz="4200" spc="-188"/>
              <a:t> </a:t>
            </a:r>
            <a:r>
              <a:rPr lang="en-US" sz="4200" spc="-382"/>
              <a:t>V</a:t>
            </a:r>
            <a:r>
              <a:rPr lang="en-US" sz="4200" spc="-143"/>
              <a:t>e</a:t>
            </a:r>
            <a:r>
              <a:rPr lang="en-US" sz="4200" spc="-139"/>
              <a:t>r</a:t>
            </a:r>
            <a:r>
              <a:rPr lang="en-US" sz="4200" spc="-146"/>
              <a:t>s</a:t>
            </a:r>
            <a:r>
              <a:rPr lang="en-US" sz="4200" spc="-149"/>
              <a:t>i</a:t>
            </a:r>
            <a:r>
              <a:rPr lang="en-US" sz="4200" spc="-139"/>
              <a:t>o</a:t>
            </a:r>
            <a:r>
              <a:rPr lang="en-US" sz="4200" spc="-52"/>
              <a:t>n</a:t>
            </a:r>
            <a:r>
              <a:rPr lang="en-US" sz="4200" spc="-167"/>
              <a:t> </a:t>
            </a:r>
            <a:r>
              <a:rPr lang="en-US" sz="4200" spc="-85"/>
              <a:t>Control</a:t>
            </a:r>
            <a:r>
              <a:rPr lang="en-US" sz="4200" spc="-182"/>
              <a:t> </a:t>
            </a:r>
            <a:r>
              <a:rPr lang="en-US" sz="4200" spc="-73"/>
              <a:t>Systems</a:t>
            </a:r>
            <a:endParaRPr lang="en-US" sz="4200" spc="-73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ED597D2A-B385-9C4C-868B-7148A953677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0894" y="2542094"/>
            <a:ext cx="5032247" cy="38517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AE5959-58E7-9948-86EF-DB1409E826D1}"/>
              </a:ext>
            </a:extLst>
          </p:cNvPr>
          <p:cNvSpPr txBox="1"/>
          <p:nvPr/>
        </p:nvSpPr>
        <p:spPr>
          <a:xfrm>
            <a:off x="6233291" y="3014405"/>
            <a:ext cx="4974205" cy="2446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312286" marR="3081" indent="-182880" algn="just">
              <a:lnSpc>
                <a:spcPct val="90000"/>
              </a:lnSpc>
              <a:spcBef>
                <a:spcPts val="40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  <a:defRPr sz="2000" spc="-30"/>
            </a:lvl1pPr>
            <a:lvl2pPr marL="769486" marR="3081" lvl="1" indent="-182880" algn="just">
              <a:lnSpc>
                <a:spcPct val="90000"/>
              </a:lnSpc>
              <a:spcBef>
                <a:spcPts val="403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tabLst>
                <a:tab pos="312286" algn="l"/>
              </a:tabLst>
              <a:defRPr sz="2000" spc="-49"/>
            </a:lvl2pPr>
          </a:lstStyle>
          <a:p>
            <a:r>
              <a:rPr lang="en-US" dirty="0"/>
              <a:t>Each developer has their own local copy of the history</a:t>
            </a:r>
          </a:p>
          <a:p>
            <a:pPr marL="129406" indent="0">
              <a:buNone/>
            </a:pPr>
            <a:endParaRPr lang="en-US" dirty="0"/>
          </a:p>
          <a:p>
            <a:r>
              <a:rPr lang="en-US" dirty="0"/>
              <a:t>When you </a:t>
            </a:r>
            <a:r>
              <a:rPr lang="en-US" b="1" dirty="0"/>
              <a:t>commit</a:t>
            </a:r>
            <a:r>
              <a:rPr lang="en-US" dirty="0"/>
              <a:t> some changes, you are committing to your </a:t>
            </a:r>
            <a:r>
              <a:rPr lang="en-US" b="1" dirty="0"/>
              <a:t>local repo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b="1" dirty="0"/>
              <a:t>commit</a:t>
            </a:r>
            <a:r>
              <a:rPr lang="en-US" dirty="0"/>
              <a:t> to the </a:t>
            </a:r>
            <a:r>
              <a:rPr lang="en-US" b="1" dirty="0"/>
              <a:t>central repo</a:t>
            </a:r>
            <a:r>
              <a:rPr lang="en-US" dirty="0"/>
              <a:t>, you need to explicitly </a:t>
            </a:r>
            <a:r>
              <a:rPr lang="en-US" b="1" dirty="0"/>
              <a:t>push</a:t>
            </a:r>
            <a:r>
              <a:rPr lang="en-US" dirty="0"/>
              <a:t> your changes</a:t>
            </a:r>
          </a:p>
        </p:txBody>
      </p:sp>
    </p:spTree>
    <p:extLst>
      <p:ext uri="{BB962C8B-B14F-4D97-AF65-F5344CB8AC3E}">
        <p14:creationId xmlns:p14="http://schemas.microsoft.com/office/powerpoint/2010/main" val="49619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185515" y="4626545"/>
            <a:ext cx="5183739" cy="139960"/>
          </a:xfrm>
          <a:prstGeom prst="rect">
            <a:avLst/>
          </a:prstGeom>
        </p:spPr>
        <p:txBody>
          <a:bodyPr vert="horz" wrap="square" lIns="0" tIns="4621" rIns="0" bIns="0" rtlCol="0">
            <a:spAutoFit/>
          </a:bodyPr>
          <a:lstStyle/>
          <a:p>
            <a:pPr marL="7701">
              <a:spcBef>
                <a:spcPts val="36"/>
              </a:spcBef>
            </a:pPr>
            <a:r>
              <a:rPr sz="879" dirty="0">
                <a:latin typeface="Arial"/>
                <a:cs typeface="Arial"/>
              </a:rPr>
              <a:t>[</a:t>
            </a:r>
            <a:r>
              <a:rPr sz="879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Giancarlo</a:t>
            </a:r>
            <a:r>
              <a:rPr sz="879" u="sng" spc="23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879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Lionetti</a:t>
            </a:r>
            <a:r>
              <a:rPr sz="879" dirty="0">
                <a:latin typeface="Arial"/>
                <a:cs typeface="Arial"/>
              </a:rPr>
              <a:t>,</a:t>
            </a:r>
            <a:r>
              <a:rPr sz="879" spc="236" dirty="0">
                <a:latin typeface="Arial"/>
                <a:cs typeface="Arial"/>
              </a:rPr>
              <a:t>  </a:t>
            </a:r>
            <a:r>
              <a:rPr sz="879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https://www.atlassian.com/blog/software-teams/version-control-centralized-</a:t>
            </a:r>
            <a:r>
              <a:rPr sz="879" u="sng" spc="-6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dvcs</a:t>
            </a:r>
            <a:r>
              <a:rPr sz="879" spc="-6" dirty="0">
                <a:latin typeface="Arial"/>
                <a:cs typeface="Arial"/>
              </a:rPr>
              <a:t>]</a:t>
            </a:r>
            <a:endParaRPr sz="879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9304" y="611358"/>
            <a:ext cx="10990365" cy="569554"/>
          </a:xfrm>
          <a:prstGeom prst="rect">
            <a:avLst/>
          </a:prstGeom>
        </p:spPr>
        <p:txBody>
          <a:bodyPr vert="horz" wrap="square" lIns="0" tIns="9627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6"/>
              </a:spcBef>
            </a:pPr>
            <a:r>
              <a:rPr sz="3638" spc="-91" dirty="0"/>
              <a:t>Advantages</a:t>
            </a:r>
            <a:r>
              <a:rPr sz="3638" spc="-161" dirty="0"/>
              <a:t> </a:t>
            </a:r>
            <a:r>
              <a:rPr sz="3638" dirty="0"/>
              <a:t>of</a:t>
            </a:r>
            <a:r>
              <a:rPr sz="3638" spc="-152" dirty="0"/>
              <a:t> </a:t>
            </a:r>
            <a:r>
              <a:rPr sz="3638" spc="-69" dirty="0"/>
              <a:t>Distributed</a:t>
            </a:r>
            <a:r>
              <a:rPr sz="3638" spc="-152" dirty="0"/>
              <a:t> </a:t>
            </a:r>
            <a:r>
              <a:rPr sz="3638" spc="-143" dirty="0"/>
              <a:t>Version </a:t>
            </a:r>
            <a:r>
              <a:rPr sz="3638" spc="-67" dirty="0"/>
              <a:t>Control</a:t>
            </a:r>
            <a:r>
              <a:rPr sz="3638" spc="-152" dirty="0"/>
              <a:t> </a:t>
            </a:r>
            <a:r>
              <a:rPr sz="3638" spc="-12" dirty="0"/>
              <a:t>Systems</a:t>
            </a:r>
            <a:endParaRPr sz="3638" dirty="0"/>
          </a:p>
        </p:txBody>
      </p:sp>
      <p:sp>
        <p:nvSpPr>
          <p:cNvPr id="3" name="object 3"/>
          <p:cNvSpPr txBox="1"/>
          <p:nvPr/>
        </p:nvSpPr>
        <p:spPr>
          <a:xfrm>
            <a:off x="621332" y="1660704"/>
            <a:ext cx="10747922" cy="2626009"/>
          </a:xfrm>
          <a:prstGeom prst="rect">
            <a:avLst/>
          </a:prstGeom>
        </p:spPr>
        <p:txBody>
          <a:bodyPr vert="horz" wrap="square" lIns="0" tIns="51214" rIns="0" bIns="0" rtlCol="0">
            <a:spAutoFit/>
          </a:bodyPr>
          <a:lstStyle/>
          <a:p>
            <a:pPr marL="311150" marR="529078" indent="-304800" algn="just">
              <a:lnSpc>
                <a:spcPts val="2571"/>
              </a:lnSpc>
              <a:spcBef>
                <a:spcPts val="403"/>
              </a:spcBef>
              <a:buSzPct val="122784"/>
              <a:buChar char="•"/>
              <a:tabLst>
                <a:tab pos="311150" algn="l"/>
                <a:tab pos="10620375" algn="l"/>
              </a:tabLst>
            </a:pPr>
            <a:r>
              <a:rPr sz="2395" spc="-39" dirty="0">
                <a:latin typeface="Arial"/>
                <a:cs typeface="Arial"/>
              </a:rPr>
              <a:t>Performing</a:t>
            </a:r>
            <a:r>
              <a:rPr sz="2395" spc="-127" dirty="0">
                <a:latin typeface="Arial"/>
                <a:cs typeface="Arial"/>
              </a:rPr>
              <a:t> </a:t>
            </a:r>
            <a:r>
              <a:rPr sz="2395" spc="-12" dirty="0">
                <a:latin typeface="Arial"/>
                <a:cs typeface="Arial"/>
              </a:rPr>
              <a:t>actions</a:t>
            </a:r>
            <a:r>
              <a:rPr sz="2395" spc="-143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other</a:t>
            </a:r>
            <a:r>
              <a:rPr sz="2395" b="1" spc="-124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than</a:t>
            </a:r>
            <a:r>
              <a:rPr sz="2395" b="1" spc="-124" dirty="0">
                <a:latin typeface="Arial"/>
                <a:cs typeface="Arial"/>
              </a:rPr>
              <a:t> </a:t>
            </a:r>
            <a:r>
              <a:rPr sz="2395" b="1" spc="-18" dirty="0">
                <a:latin typeface="Arial"/>
                <a:cs typeface="Arial"/>
              </a:rPr>
              <a:t>pushing</a:t>
            </a:r>
            <a:r>
              <a:rPr sz="2395" b="1" spc="-127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and</a:t>
            </a:r>
            <a:r>
              <a:rPr sz="2395" b="1" spc="-124" dirty="0">
                <a:latin typeface="Arial"/>
                <a:cs typeface="Arial"/>
              </a:rPr>
              <a:t> </a:t>
            </a:r>
            <a:r>
              <a:rPr sz="2395" b="1" spc="-30" dirty="0">
                <a:latin typeface="Arial"/>
                <a:cs typeface="Arial"/>
              </a:rPr>
              <a:t>pulling</a:t>
            </a:r>
            <a:r>
              <a:rPr sz="2395" spc="-124" dirty="0">
                <a:latin typeface="Arial"/>
                <a:cs typeface="Arial"/>
              </a:rPr>
              <a:t> </a:t>
            </a:r>
            <a:r>
              <a:rPr sz="2395" spc="-18" dirty="0">
                <a:latin typeface="Arial"/>
                <a:cs typeface="Arial"/>
              </a:rPr>
              <a:t>changes</a:t>
            </a:r>
            <a:r>
              <a:rPr sz="2395" spc="-12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is</a:t>
            </a:r>
            <a:r>
              <a:rPr sz="2395" spc="-124" dirty="0">
                <a:latin typeface="Arial"/>
                <a:cs typeface="Arial"/>
              </a:rPr>
              <a:t> </a:t>
            </a:r>
            <a:r>
              <a:rPr sz="2395" b="1" spc="-58" dirty="0">
                <a:latin typeface="Arial"/>
                <a:cs typeface="Arial"/>
              </a:rPr>
              <a:t>extremely</a:t>
            </a:r>
            <a:r>
              <a:rPr sz="2395" b="1" spc="-109" dirty="0">
                <a:latin typeface="Arial"/>
                <a:cs typeface="Arial"/>
              </a:rPr>
              <a:t> </a:t>
            </a:r>
            <a:r>
              <a:rPr sz="2395" b="1" spc="-12" dirty="0">
                <a:latin typeface="Arial"/>
                <a:cs typeface="Arial"/>
              </a:rPr>
              <a:t>fast</a:t>
            </a:r>
            <a:r>
              <a:rPr lang="pt-PT" sz="2395" spc="-12" dirty="0">
                <a:latin typeface="Arial"/>
                <a:cs typeface="Arial"/>
              </a:rPr>
              <a:t> </a:t>
            </a:r>
            <a:r>
              <a:rPr sz="2395" spc="-18" dirty="0">
                <a:latin typeface="Arial"/>
                <a:cs typeface="Arial"/>
              </a:rPr>
              <a:t>because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you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do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not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spc="-21" dirty="0">
                <a:latin typeface="Arial"/>
                <a:cs typeface="Arial"/>
              </a:rPr>
              <a:t>need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to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access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the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spc="-15" dirty="0">
                <a:latin typeface="Arial"/>
                <a:cs typeface="Arial"/>
              </a:rPr>
              <a:t>remote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server.</a:t>
            </a:r>
            <a:endParaRPr sz="2395" dirty="0">
              <a:latin typeface="Arial"/>
              <a:cs typeface="Arial"/>
            </a:endParaRPr>
          </a:p>
          <a:p>
            <a:pPr marL="312286" marR="3081" indent="-304971" algn="just">
              <a:lnSpc>
                <a:spcPts val="2571"/>
              </a:lnSpc>
              <a:spcBef>
                <a:spcPts val="2250"/>
              </a:spcBef>
              <a:buSzPct val="122784"/>
              <a:buChar char="•"/>
              <a:tabLst>
                <a:tab pos="312286" algn="l"/>
              </a:tabLst>
            </a:pPr>
            <a:r>
              <a:rPr sz="2395" b="1" spc="-12" dirty="0">
                <a:latin typeface="Arial"/>
                <a:cs typeface="Arial"/>
              </a:rPr>
              <a:t>Committing</a:t>
            </a:r>
            <a:r>
              <a:rPr sz="2395" b="1" spc="-103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new</a:t>
            </a:r>
            <a:r>
              <a:rPr sz="2395" b="1" spc="-103" dirty="0">
                <a:latin typeface="Arial"/>
                <a:cs typeface="Arial"/>
              </a:rPr>
              <a:t> </a:t>
            </a:r>
            <a:r>
              <a:rPr sz="2395" b="1" spc="-18" dirty="0">
                <a:latin typeface="Arial"/>
                <a:cs typeface="Arial"/>
              </a:rPr>
              <a:t>changes</a:t>
            </a:r>
            <a:r>
              <a:rPr sz="2395" spc="-100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can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be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done</a:t>
            </a:r>
            <a:r>
              <a:rPr sz="2395" spc="-100" dirty="0">
                <a:latin typeface="Arial"/>
                <a:cs typeface="Arial"/>
              </a:rPr>
              <a:t> </a:t>
            </a:r>
            <a:r>
              <a:rPr sz="2395" b="1" spc="-42" dirty="0">
                <a:latin typeface="Arial"/>
                <a:cs typeface="Arial"/>
              </a:rPr>
              <a:t>locally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without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49" dirty="0">
                <a:latin typeface="Arial"/>
                <a:cs typeface="Arial"/>
              </a:rPr>
              <a:t>anyone</a:t>
            </a:r>
            <a:r>
              <a:rPr sz="2395" spc="-100" dirty="0">
                <a:latin typeface="Arial"/>
                <a:cs typeface="Arial"/>
              </a:rPr>
              <a:t> </a:t>
            </a:r>
            <a:r>
              <a:rPr sz="2395" spc="-49" dirty="0">
                <a:latin typeface="Arial"/>
                <a:cs typeface="Arial"/>
              </a:rPr>
              <a:t>else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42" dirty="0">
                <a:latin typeface="Arial"/>
                <a:cs typeface="Arial"/>
              </a:rPr>
              <a:t>seeing</a:t>
            </a:r>
            <a:r>
              <a:rPr sz="2395" spc="-103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them. </a:t>
            </a:r>
            <a:r>
              <a:rPr sz="2395" spc="-21" dirty="0">
                <a:latin typeface="Arial"/>
                <a:cs typeface="Arial"/>
              </a:rPr>
              <a:t>Once</a:t>
            </a:r>
            <a:r>
              <a:rPr sz="2395" spc="-133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you</a:t>
            </a:r>
            <a:r>
              <a:rPr sz="2395" spc="-109" dirty="0">
                <a:latin typeface="Arial"/>
                <a:cs typeface="Arial"/>
              </a:rPr>
              <a:t> </a:t>
            </a:r>
            <a:r>
              <a:rPr sz="2395" spc="-49" dirty="0">
                <a:latin typeface="Arial"/>
                <a:cs typeface="Arial"/>
              </a:rPr>
              <a:t>have</a:t>
            </a:r>
            <a:r>
              <a:rPr sz="2395" spc="-10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a</a:t>
            </a:r>
            <a:r>
              <a:rPr sz="2395" spc="-109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group</a:t>
            </a:r>
            <a:r>
              <a:rPr sz="2395" b="1" spc="-109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of</a:t>
            </a:r>
            <a:r>
              <a:rPr sz="2395" b="1" spc="-109" dirty="0">
                <a:latin typeface="Arial"/>
                <a:cs typeface="Arial"/>
              </a:rPr>
              <a:t> </a:t>
            </a:r>
            <a:r>
              <a:rPr sz="2395" b="1" spc="-18" dirty="0">
                <a:latin typeface="Arial"/>
                <a:cs typeface="Arial"/>
              </a:rPr>
              <a:t>changes</a:t>
            </a:r>
            <a:r>
              <a:rPr sz="2395" spc="-109" dirty="0">
                <a:latin typeface="Arial"/>
                <a:cs typeface="Arial"/>
              </a:rPr>
              <a:t> </a:t>
            </a:r>
            <a:r>
              <a:rPr sz="2395" spc="-82" dirty="0">
                <a:latin typeface="Arial"/>
                <a:cs typeface="Arial"/>
              </a:rPr>
              <a:t>ready,</a:t>
            </a:r>
            <a:r>
              <a:rPr sz="2395" spc="-85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you</a:t>
            </a:r>
            <a:r>
              <a:rPr sz="2395" spc="-109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can</a:t>
            </a:r>
            <a:r>
              <a:rPr sz="2395" spc="-106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push</a:t>
            </a:r>
            <a:r>
              <a:rPr sz="2395" b="1" spc="-109" dirty="0">
                <a:latin typeface="Arial"/>
                <a:cs typeface="Arial"/>
              </a:rPr>
              <a:t> </a:t>
            </a:r>
            <a:r>
              <a:rPr sz="2395" b="1" spc="-52" dirty="0">
                <a:latin typeface="Arial"/>
                <a:cs typeface="Arial"/>
              </a:rPr>
              <a:t>all</a:t>
            </a:r>
            <a:r>
              <a:rPr sz="2395" b="1" spc="-109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of</a:t>
            </a:r>
            <a:r>
              <a:rPr sz="2395" b="1" spc="-109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them</a:t>
            </a:r>
            <a:r>
              <a:rPr sz="2395" b="1" spc="-109" dirty="0">
                <a:latin typeface="Arial"/>
                <a:cs typeface="Arial"/>
              </a:rPr>
              <a:t> </a:t>
            </a:r>
            <a:r>
              <a:rPr sz="2395" b="1" dirty="0">
                <a:latin typeface="Arial"/>
                <a:cs typeface="Arial"/>
              </a:rPr>
              <a:t>at</a:t>
            </a:r>
            <a:r>
              <a:rPr sz="2395" b="1" spc="-109" dirty="0">
                <a:latin typeface="Arial"/>
                <a:cs typeface="Arial"/>
              </a:rPr>
              <a:t> </a:t>
            </a:r>
            <a:r>
              <a:rPr sz="2395" b="1" spc="-6" dirty="0">
                <a:latin typeface="Arial"/>
                <a:cs typeface="Arial"/>
              </a:rPr>
              <a:t>once</a:t>
            </a:r>
            <a:r>
              <a:rPr sz="2395" spc="-6" dirty="0">
                <a:latin typeface="Arial"/>
                <a:cs typeface="Arial"/>
              </a:rPr>
              <a:t>.</a:t>
            </a:r>
            <a:endParaRPr sz="2395" dirty="0">
              <a:latin typeface="Arial"/>
              <a:cs typeface="Arial"/>
            </a:endParaRPr>
          </a:p>
          <a:p>
            <a:pPr marL="312286" indent="-304585" algn="just">
              <a:spcBef>
                <a:spcPts val="1913"/>
              </a:spcBef>
              <a:buSzPct val="122784"/>
              <a:buChar char="•"/>
              <a:tabLst>
                <a:tab pos="312286" algn="l"/>
              </a:tabLst>
            </a:pPr>
            <a:r>
              <a:rPr sz="2395" spc="-61" dirty="0">
                <a:latin typeface="Arial"/>
                <a:cs typeface="Arial"/>
              </a:rPr>
              <a:t>Everything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but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spc="-18" dirty="0">
                <a:latin typeface="Arial"/>
                <a:cs typeface="Arial"/>
              </a:rPr>
              <a:t>pushing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and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spc="-30" dirty="0">
                <a:latin typeface="Arial"/>
                <a:cs typeface="Arial"/>
              </a:rPr>
              <a:t>pulling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can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be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done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without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dirty="0">
                <a:latin typeface="Arial"/>
                <a:cs typeface="Arial"/>
              </a:rPr>
              <a:t>an</a:t>
            </a:r>
            <a:r>
              <a:rPr sz="2395" spc="-97" dirty="0">
                <a:latin typeface="Arial"/>
                <a:cs typeface="Arial"/>
              </a:rPr>
              <a:t> </a:t>
            </a:r>
            <a:r>
              <a:rPr sz="2395" spc="-21" dirty="0">
                <a:latin typeface="Arial"/>
                <a:cs typeface="Arial"/>
              </a:rPr>
              <a:t>internet</a:t>
            </a:r>
            <a:r>
              <a:rPr sz="2395" spc="-94" dirty="0">
                <a:latin typeface="Arial"/>
                <a:cs typeface="Arial"/>
              </a:rPr>
              <a:t> </a:t>
            </a:r>
            <a:r>
              <a:rPr sz="2395" spc="-6" dirty="0">
                <a:latin typeface="Arial"/>
                <a:cs typeface="Arial"/>
              </a:rPr>
              <a:t>connection.</a:t>
            </a:r>
            <a:endParaRPr sz="239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47509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02 My SCR template">
  <a:themeElements>
    <a:clrScheme name="">
      <a:dk1>
        <a:srgbClr val="336699"/>
      </a:dk1>
      <a:lt1>
        <a:srgbClr val="FFFFFF"/>
      </a:lt1>
      <a:dk2>
        <a:srgbClr val="999999"/>
      </a:dk2>
      <a:lt2>
        <a:srgbClr val="990000"/>
      </a:lt2>
      <a:accent1>
        <a:srgbClr val="FFCC00"/>
      </a:accent1>
      <a:accent2>
        <a:srgbClr val="FF9900"/>
      </a:accent2>
      <a:accent3>
        <a:srgbClr val="FFFFFF"/>
      </a:accent3>
      <a:accent4>
        <a:srgbClr val="2A5682"/>
      </a:accent4>
      <a:accent5>
        <a:srgbClr val="FFE2AA"/>
      </a:accent5>
      <a:accent6>
        <a:srgbClr val="E78A00"/>
      </a:accent6>
      <a:hlink>
        <a:srgbClr val="99CC66"/>
      </a:hlink>
      <a:folHlink>
        <a:srgbClr val="336699"/>
      </a:folHlink>
    </a:clrScheme>
    <a:fontScheme name="2002 My SCR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171D63"/>
          </a:solidFill>
          <a:prstDash val="solid"/>
          <a:round/>
          <a:headEnd type="none" w="med" len="med"/>
          <a:tailEnd type="none" w="med" len="med"/>
        </a:ln>
        <a:effectLst>
          <a:outerShdw dist="71842" dir="2700000" algn="ctr" rotWithShape="0">
            <a:srgbClr val="171D63"/>
          </a:outerShdw>
        </a:effec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ts val="24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2B5D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171D63"/>
          </a:solidFill>
          <a:prstDash val="solid"/>
          <a:round/>
          <a:headEnd type="none" w="med" len="med"/>
          <a:tailEnd type="none" w="med" len="med"/>
        </a:ln>
        <a:effectLst>
          <a:outerShdw dist="71842" dir="2700000" algn="ctr" rotWithShape="0">
            <a:srgbClr val="171D63"/>
          </a:outerShdw>
        </a:effec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ts val="24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2B5D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2002 My SCR template 1">
        <a:dk1>
          <a:srgbClr val="002B5D"/>
        </a:dk1>
        <a:lt1>
          <a:srgbClr val="FFFFFF"/>
        </a:lt1>
        <a:dk2>
          <a:srgbClr val="FF9B06"/>
        </a:dk2>
        <a:lt2>
          <a:srgbClr val="641014"/>
        </a:lt2>
        <a:accent1>
          <a:srgbClr val="ACCF00"/>
        </a:accent1>
        <a:accent2>
          <a:srgbClr val="C8DB57"/>
        </a:accent2>
        <a:accent3>
          <a:srgbClr val="FFFFFF"/>
        </a:accent3>
        <a:accent4>
          <a:srgbClr val="00234E"/>
        </a:accent4>
        <a:accent5>
          <a:srgbClr val="D2E4AA"/>
        </a:accent5>
        <a:accent6>
          <a:srgbClr val="B5C64E"/>
        </a:accent6>
        <a:hlink>
          <a:srgbClr val="D8DE91"/>
        </a:hlink>
        <a:folHlink>
          <a:srgbClr val="E4E8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</TotalTime>
  <Words>2120</Words>
  <Application>Microsoft Office PowerPoint</Application>
  <PresentationFormat>Widescreen</PresentationFormat>
  <Paragraphs>349</Paragraphs>
  <Slides>45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Arial Narrow</vt:lpstr>
      <vt:lpstr>Calibri</vt:lpstr>
      <vt:lpstr>Calibri Light</vt:lpstr>
      <vt:lpstr>Courier New</vt:lpstr>
      <vt:lpstr>Marlett</vt:lpstr>
      <vt:lpstr>Rockwell Extra Bold</vt:lpstr>
      <vt:lpstr>SIEMENS-Firmenmarke</vt:lpstr>
      <vt:lpstr>Times New Roman</vt:lpstr>
      <vt:lpstr>Wingdings</vt:lpstr>
      <vt:lpstr>2002 My SCR template</vt:lpstr>
      <vt:lpstr>Wood Type</vt:lpstr>
      <vt:lpstr>Office Theme</vt:lpstr>
      <vt:lpstr>Software Engineering CS-UH 2012, SPRING 2025 </vt:lpstr>
      <vt:lpstr>Lesson plan</vt:lpstr>
      <vt:lpstr>We are now ready to build our system.. but how do we go about it?</vt:lpstr>
      <vt:lpstr>What to keep in mind</vt:lpstr>
      <vt:lpstr>Version Control System (VCS)</vt:lpstr>
      <vt:lpstr>Types of Version Control Systems</vt:lpstr>
      <vt:lpstr>Centralized Version Control Systems</vt:lpstr>
      <vt:lpstr>DECentralized Version Control Systems</vt:lpstr>
      <vt:lpstr>Advantages of Distributed Version Control Systems</vt:lpstr>
      <vt:lpstr>PowerPoint Presentation</vt:lpstr>
      <vt:lpstr>git: Terminology and Workflow</vt:lpstr>
      <vt:lpstr>PowerPoint Presentation</vt:lpstr>
      <vt:lpstr>I will focus on accessing git through command lines.  You can explore GUI tools on your own.</vt:lpstr>
      <vt:lpstr>Stage Changes to a File</vt:lpstr>
      <vt:lpstr>Committing Changes</vt:lpstr>
      <vt:lpstr>Pushing Changes to Remote Repository</vt:lpstr>
      <vt:lpstr>Pulling Changes from Remote Repository</vt:lpstr>
      <vt:lpstr>PowerPoint Presentation</vt:lpstr>
      <vt:lpstr>When to Commit?</vt:lpstr>
      <vt:lpstr>In-class exercise: practicing basic usage of git</vt:lpstr>
      <vt:lpstr>Code Review</vt:lpstr>
      <vt:lpstr>What to Look For During Code Review ?</vt:lpstr>
      <vt:lpstr>Issue-tracking system</vt:lpstr>
      <vt:lpstr>Examples of Issue Tracking Systems</vt:lpstr>
      <vt:lpstr>GitHub Issues</vt:lpstr>
      <vt:lpstr>What is a build system?</vt:lpstr>
      <vt:lpstr>Benefits of Build Systems</vt:lpstr>
      <vt:lpstr>Makefiles for C/C++ programs</vt:lpstr>
      <vt:lpstr>Maven or Gradle for Java Programs</vt:lpstr>
      <vt:lpstr>pip + requirements.txt</vt:lpstr>
      <vt:lpstr>Swift build systems and package managers</vt:lpstr>
      <vt:lpstr>In your final deliverable</vt:lpstr>
      <vt:lpstr>README File</vt:lpstr>
      <vt:lpstr>Common ReadMe names/extensions</vt:lpstr>
      <vt:lpstr>README Contents</vt:lpstr>
      <vt:lpstr>Example ReadMes</vt:lpstr>
      <vt:lpstr>CODE RAFCATORING</vt:lpstr>
      <vt:lpstr>REFACTORING</vt:lpstr>
      <vt:lpstr>Low level refactoring</vt:lpstr>
      <vt:lpstr>Medium level refactoring</vt:lpstr>
      <vt:lpstr>Medium level refactoring</vt:lpstr>
      <vt:lpstr>High level refactoring</vt:lpstr>
      <vt:lpstr>Refactoring- Tools SUPPORT</vt:lpstr>
      <vt:lpstr>Readings , Assignments, Project Tasks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Engineering for Software and Systems, 3rd Edition</dc:title>
  <dc:creator>Kassab, Mohamad Hassan</dc:creator>
  <cp:lastModifiedBy>Kassab, Mohamad Hassan</cp:lastModifiedBy>
  <cp:revision>104</cp:revision>
  <dcterms:created xsi:type="dcterms:W3CDTF">2022-09-05T18:50:47Z</dcterms:created>
  <dcterms:modified xsi:type="dcterms:W3CDTF">2025-02-26T08:26:38Z</dcterms:modified>
</cp:coreProperties>
</file>